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97" d="100"/>
          <a:sy n="97" d="100"/>
        </p:scale>
        <p:origin x="1110" y="30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96688BF-2164-4E35-8A2A-B4093D5C51F1}" type="datetimeFigureOut">
              <a:rPr lang="en-US" smtClean="0"/>
              <a:t>10/23/2025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3C68FF-6928-417E-8F34-3DAA6F7215E2}" type="slidenum">
              <a:rPr lang="en-US" smtClean="0"/>
              <a:t>‹#›</a:t>
            </a:fld>
            <a:endParaRPr lang="en-US"/>
          </a:p>
        </p:txBody>
      </p:sp>
    </p:spTree>
    <p:extLst>
      <p:ext uri="{BB962C8B-B14F-4D97-AF65-F5344CB8AC3E}">
        <p14:creationId xmlns:p14="http://schemas.microsoft.com/office/powerpoint/2010/main" val="15961904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Introduce the AIRC initiative as a structured framework to guide medical research programs in the ethical and technical evaluation of AI applications. Explain that the purpose of today’s presentation is to showcase the toolkit, its rationale, and the implementation process.</a:t>
            </a:r>
            <a:endParaRPr lang="en-US" dirty="0"/>
          </a:p>
        </p:txBody>
      </p:sp>
      <p:sp>
        <p:nvSpPr>
          <p:cNvPr id="4" name="Slide Number Placeholder 3"/>
          <p:cNvSpPr>
            <a:spLocks noGrp="1"/>
          </p:cNvSpPr>
          <p:nvPr>
            <p:ph type="sldNum" sz="quarter" idx="5"/>
          </p:nvPr>
        </p:nvSpPr>
        <p:spPr/>
        <p:txBody>
          <a:bodyPr/>
          <a:lstStyle/>
          <a:p>
            <a:fld id="{533C68FF-6928-417E-8F34-3DAA6F7215E2}" type="slidenum">
              <a:rPr lang="en-US" smtClean="0"/>
              <a:t>1</a:t>
            </a:fld>
            <a:endParaRPr lang="en-US"/>
          </a:p>
        </p:txBody>
      </p:sp>
    </p:spTree>
    <p:extLst>
      <p:ext uri="{BB962C8B-B14F-4D97-AF65-F5344CB8AC3E}">
        <p14:creationId xmlns:p14="http://schemas.microsoft.com/office/powerpoint/2010/main" val="19054766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effectLst/>
                <a:latin typeface="fkGroteskNeue"/>
              </a:rPr>
              <a:t>Highlight that implementation is short and achievable — under two months for initial rollout, then ongoing improvement cycles.</a:t>
            </a:r>
            <a:endParaRPr lang="en-US" dirty="0"/>
          </a:p>
        </p:txBody>
      </p:sp>
      <p:sp>
        <p:nvSpPr>
          <p:cNvPr id="4" name="Slide Number Placeholder 3"/>
          <p:cNvSpPr>
            <a:spLocks noGrp="1"/>
          </p:cNvSpPr>
          <p:nvPr>
            <p:ph type="sldNum" sz="quarter" idx="5"/>
          </p:nvPr>
        </p:nvSpPr>
        <p:spPr/>
        <p:txBody>
          <a:bodyPr/>
          <a:lstStyle/>
          <a:p>
            <a:fld id="{533C68FF-6928-417E-8F34-3DAA6F7215E2}" type="slidenum">
              <a:rPr lang="en-US" smtClean="0"/>
              <a:t>10</a:t>
            </a:fld>
            <a:endParaRPr lang="en-US"/>
          </a:p>
        </p:txBody>
      </p:sp>
    </p:spTree>
    <p:extLst>
      <p:ext uri="{BB962C8B-B14F-4D97-AF65-F5344CB8AC3E}">
        <p14:creationId xmlns:p14="http://schemas.microsoft.com/office/powerpoint/2010/main" val="27872419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effectLst/>
                <a:latin typeface="fkGroteskNeue"/>
              </a:rPr>
              <a:t>KMRA envisions AIRC as a model framework that can grow into broader national or collaborative initiatives.</a:t>
            </a:r>
            <a:endParaRPr lang="en-US" dirty="0"/>
          </a:p>
        </p:txBody>
      </p:sp>
      <p:sp>
        <p:nvSpPr>
          <p:cNvPr id="4" name="Slide Number Placeholder 3"/>
          <p:cNvSpPr>
            <a:spLocks noGrp="1"/>
          </p:cNvSpPr>
          <p:nvPr>
            <p:ph type="sldNum" sz="quarter" idx="5"/>
          </p:nvPr>
        </p:nvSpPr>
        <p:spPr/>
        <p:txBody>
          <a:bodyPr/>
          <a:lstStyle/>
          <a:p>
            <a:fld id="{533C68FF-6928-417E-8F34-3DAA6F7215E2}" type="slidenum">
              <a:rPr lang="en-US" smtClean="0"/>
              <a:t>11</a:t>
            </a:fld>
            <a:endParaRPr lang="en-US"/>
          </a:p>
        </p:txBody>
      </p:sp>
    </p:spTree>
    <p:extLst>
      <p:ext uri="{BB962C8B-B14F-4D97-AF65-F5344CB8AC3E}">
        <p14:creationId xmlns:p14="http://schemas.microsoft.com/office/powerpoint/2010/main" val="12590387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effectLst/>
                <a:latin typeface="fkGroteskNeue"/>
              </a:rPr>
              <a:t>Close by summarizing the value proposition: AIRC brings structure, transparency, and efficiency to AI research oversight while enabling responsible innovation.</a:t>
            </a:r>
            <a:endParaRPr lang="en-US" dirty="0"/>
          </a:p>
        </p:txBody>
      </p:sp>
      <p:sp>
        <p:nvSpPr>
          <p:cNvPr id="4" name="Slide Number Placeholder 3"/>
          <p:cNvSpPr>
            <a:spLocks noGrp="1"/>
          </p:cNvSpPr>
          <p:nvPr>
            <p:ph type="sldNum" sz="quarter" idx="5"/>
          </p:nvPr>
        </p:nvSpPr>
        <p:spPr/>
        <p:txBody>
          <a:bodyPr/>
          <a:lstStyle/>
          <a:p>
            <a:fld id="{533C68FF-6928-417E-8F34-3DAA6F7215E2}" type="slidenum">
              <a:rPr lang="en-US" smtClean="0"/>
              <a:t>12</a:t>
            </a:fld>
            <a:endParaRPr lang="en-US"/>
          </a:p>
        </p:txBody>
      </p:sp>
    </p:spTree>
    <p:extLst>
      <p:ext uri="{BB962C8B-B14F-4D97-AF65-F5344CB8AC3E}">
        <p14:creationId xmlns:p14="http://schemas.microsoft.com/office/powerpoint/2010/main" val="5698062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Highlight the institutional challenges—AI projects were being developed faster than the review infrastructure could handle. Emphasize that AIRC was developed to bring accountability, transparency, and fairness to the research approval process.</a:t>
            </a:r>
            <a:endParaRPr lang="en-US" dirty="0"/>
          </a:p>
        </p:txBody>
      </p:sp>
      <p:sp>
        <p:nvSpPr>
          <p:cNvPr id="4" name="Slide Number Placeholder 3"/>
          <p:cNvSpPr>
            <a:spLocks noGrp="1"/>
          </p:cNvSpPr>
          <p:nvPr>
            <p:ph type="sldNum" sz="quarter" idx="5"/>
          </p:nvPr>
        </p:nvSpPr>
        <p:spPr/>
        <p:txBody>
          <a:bodyPr/>
          <a:lstStyle/>
          <a:p>
            <a:fld id="{533C68FF-6928-417E-8F34-3DAA6F7215E2}" type="slidenum">
              <a:rPr lang="en-US" smtClean="0"/>
              <a:t>2</a:t>
            </a:fld>
            <a:endParaRPr lang="en-US"/>
          </a:p>
        </p:txBody>
      </p:sp>
    </p:spTree>
    <p:extLst>
      <p:ext uri="{BB962C8B-B14F-4D97-AF65-F5344CB8AC3E}">
        <p14:creationId xmlns:p14="http://schemas.microsoft.com/office/powerpoint/2010/main" val="35606642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Focus on the practical goals — not creating extra bureaucracy but enabling consistent, risk‑based assessments that support innovation safely.</a:t>
            </a:r>
          </a:p>
          <a:p>
            <a:br>
              <a:rPr lang="en-US" dirty="0"/>
            </a:br>
            <a:endParaRPr lang="en-US" dirty="0"/>
          </a:p>
        </p:txBody>
      </p:sp>
      <p:sp>
        <p:nvSpPr>
          <p:cNvPr id="4" name="Slide Number Placeholder 3"/>
          <p:cNvSpPr>
            <a:spLocks noGrp="1"/>
          </p:cNvSpPr>
          <p:nvPr>
            <p:ph type="sldNum" sz="quarter" idx="5"/>
          </p:nvPr>
        </p:nvSpPr>
        <p:spPr/>
        <p:txBody>
          <a:bodyPr/>
          <a:lstStyle/>
          <a:p>
            <a:fld id="{533C68FF-6928-417E-8F34-3DAA6F7215E2}" type="slidenum">
              <a:rPr lang="en-US" smtClean="0"/>
              <a:t>3</a:t>
            </a:fld>
            <a:endParaRPr lang="en-US"/>
          </a:p>
        </p:txBody>
      </p:sp>
    </p:spTree>
    <p:extLst>
      <p:ext uri="{BB962C8B-B14F-4D97-AF65-F5344CB8AC3E}">
        <p14:creationId xmlns:p14="http://schemas.microsoft.com/office/powerpoint/2010/main" val="39672040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effectLst/>
                <a:latin typeface="fkGroteskNeue"/>
              </a:rPr>
              <a:t>Each component builds on the others — risk stratification guides which rubric to use, and scoring guides and feedback forms create measurable accountability.</a:t>
            </a:r>
            <a:endParaRPr lang="en-US" dirty="0"/>
          </a:p>
          <a:p>
            <a:endParaRPr lang="en-US" dirty="0"/>
          </a:p>
        </p:txBody>
      </p:sp>
      <p:sp>
        <p:nvSpPr>
          <p:cNvPr id="4" name="Slide Number Placeholder 3"/>
          <p:cNvSpPr>
            <a:spLocks noGrp="1"/>
          </p:cNvSpPr>
          <p:nvPr>
            <p:ph type="sldNum" sz="quarter" idx="5"/>
          </p:nvPr>
        </p:nvSpPr>
        <p:spPr/>
        <p:txBody>
          <a:bodyPr/>
          <a:lstStyle/>
          <a:p>
            <a:fld id="{533C68FF-6928-417E-8F34-3DAA6F7215E2}" type="slidenum">
              <a:rPr lang="en-US" smtClean="0"/>
              <a:t>4</a:t>
            </a:fld>
            <a:endParaRPr lang="en-US"/>
          </a:p>
        </p:txBody>
      </p:sp>
    </p:spTree>
    <p:extLst>
      <p:ext uri="{BB962C8B-B14F-4D97-AF65-F5344CB8AC3E}">
        <p14:creationId xmlns:p14="http://schemas.microsoft.com/office/powerpoint/2010/main" val="27521121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Explain that AIRC does not replace the ethical approving body - it supports it by producing standardized technical‑ethical evaluations the approving body can trust.</a:t>
            </a:r>
            <a:endParaRPr lang="en-US" dirty="0"/>
          </a:p>
        </p:txBody>
      </p:sp>
      <p:sp>
        <p:nvSpPr>
          <p:cNvPr id="4" name="Slide Number Placeholder 3"/>
          <p:cNvSpPr>
            <a:spLocks noGrp="1"/>
          </p:cNvSpPr>
          <p:nvPr>
            <p:ph type="sldNum" sz="quarter" idx="5"/>
          </p:nvPr>
        </p:nvSpPr>
        <p:spPr/>
        <p:txBody>
          <a:bodyPr/>
          <a:lstStyle/>
          <a:p>
            <a:fld id="{533C68FF-6928-417E-8F34-3DAA6F7215E2}" type="slidenum">
              <a:rPr lang="en-US" smtClean="0"/>
              <a:t>5</a:t>
            </a:fld>
            <a:endParaRPr lang="en-US"/>
          </a:p>
        </p:txBody>
      </p:sp>
    </p:spTree>
    <p:extLst>
      <p:ext uri="{BB962C8B-B14F-4D97-AF65-F5344CB8AC3E}">
        <p14:creationId xmlns:p14="http://schemas.microsoft.com/office/powerpoint/2010/main" val="33938524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Pilot studies are crucial. The goal is to make the system self‑calibrating—reviewers learn together, and refinements are data‑driven.</a:t>
            </a:r>
            <a:endParaRPr lang="en-US" dirty="0"/>
          </a:p>
        </p:txBody>
      </p:sp>
      <p:sp>
        <p:nvSpPr>
          <p:cNvPr id="4" name="Slide Number Placeholder 3"/>
          <p:cNvSpPr>
            <a:spLocks noGrp="1"/>
          </p:cNvSpPr>
          <p:nvPr>
            <p:ph type="sldNum" sz="quarter" idx="5"/>
          </p:nvPr>
        </p:nvSpPr>
        <p:spPr/>
        <p:txBody>
          <a:bodyPr/>
          <a:lstStyle/>
          <a:p>
            <a:fld id="{533C68FF-6928-417E-8F34-3DAA6F7215E2}" type="slidenum">
              <a:rPr lang="en-US" smtClean="0"/>
              <a:t>6</a:t>
            </a:fld>
            <a:endParaRPr lang="en-US"/>
          </a:p>
        </p:txBody>
      </p:sp>
    </p:spTree>
    <p:extLst>
      <p:ext uri="{BB962C8B-B14F-4D97-AF65-F5344CB8AC3E}">
        <p14:creationId xmlns:p14="http://schemas.microsoft.com/office/powerpoint/2010/main" val="36404816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Tie expected outcomes to organizational benefits — efficiency, consistency, and regulatory readiness.</a:t>
            </a:r>
            <a:endParaRPr lang="en-US" dirty="0"/>
          </a:p>
        </p:txBody>
      </p:sp>
      <p:sp>
        <p:nvSpPr>
          <p:cNvPr id="4" name="Slide Number Placeholder 3"/>
          <p:cNvSpPr>
            <a:spLocks noGrp="1"/>
          </p:cNvSpPr>
          <p:nvPr>
            <p:ph type="sldNum" sz="quarter" idx="5"/>
          </p:nvPr>
        </p:nvSpPr>
        <p:spPr/>
        <p:txBody>
          <a:bodyPr/>
          <a:lstStyle/>
          <a:p>
            <a:fld id="{533C68FF-6928-417E-8F34-3DAA6F7215E2}" type="slidenum">
              <a:rPr lang="en-US" smtClean="0"/>
              <a:t>7</a:t>
            </a:fld>
            <a:endParaRPr lang="en-US"/>
          </a:p>
        </p:txBody>
      </p:sp>
    </p:spTree>
    <p:extLst>
      <p:ext uri="{BB962C8B-B14F-4D97-AF65-F5344CB8AC3E}">
        <p14:creationId xmlns:p14="http://schemas.microsoft.com/office/powerpoint/2010/main" val="10241481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Clarify that each stakeholder’s role is defined — this minimizes confusion and builds shared accountability.</a:t>
            </a:r>
            <a:endParaRPr lang="en-US" dirty="0"/>
          </a:p>
        </p:txBody>
      </p:sp>
      <p:sp>
        <p:nvSpPr>
          <p:cNvPr id="4" name="Slide Number Placeholder 3"/>
          <p:cNvSpPr>
            <a:spLocks noGrp="1"/>
          </p:cNvSpPr>
          <p:nvPr>
            <p:ph type="sldNum" sz="quarter" idx="5"/>
          </p:nvPr>
        </p:nvSpPr>
        <p:spPr/>
        <p:txBody>
          <a:bodyPr/>
          <a:lstStyle/>
          <a:p>
            <a:fld id="{533C68FF-6928-417E-8F34-3DAA6F7215E2}" type="slidenum">
              <a:rPr lang="en-US" smtClean="0"/>
              <a:t>8</a:t>
            </a:fld>
            <a:endParaRPr lang="en-US"/>
          </a:p>
        </p:txBody>
      </p:sp>
    </p:spTree>
    <p:extLst>
      <p:ext uri="{BB962C8B-B14F-4D97-AF65-F5344CB8AC3E}">
        <p14:creationId xmlns:p14="http://schemas.microsoft.com/office/powerpoint/2010/main" val="26259486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effectLst/>
                <a:latin typeface="fkGroteskNeue"/>
              </a:rPr>
              <a:t>These metrics ensure continuous quality improvement and allow KMRA to report measurable progress.</a:t>
            </a:r>
            <a:endParaRPr lang="en-US" dirty="0"/>
          </a:p>
        </p:txBody>
      </p:sp>
      <p:sp>
        <p:nvSpPr>
          <p:cNvPr id="4" name="Slide Number Placeholder 3"/>
          <p:cNvSpPr>
            <a:spLocks noGrp="1"/>
          </p:cNvSpPr>
          <p:nvPr>
            <p:ph type="sldNum" sz="quarter" idx="5"/>
          </p:nvPr>
        </p:nvSpPr>
        <p:spPr/>
        <p:txBody>
          <a:bodyPr/>
          <a:lstStyle/>
          <a:p>
            <a:fld id="{533C68FF-6928-417E-8F34-3DAA6F7215E2}" type="slidenum">
              <a:rPr lang="en-US" smtClean="0"/>
              <a:t>9</a:t>
            </a:fld>
            <a:endParaRPr lang="en-US"/>
          </a:p>
        </p:txBody>
      </p:sp>
    </p:spTree>
    <p:extLst>
      <p:ext uri="{BB962C8B-B14F-4D97-AF65-F5344CB8AC3E}">
        <p14:creationId xmlns:p14="http://schemas.microsoft.com/office/powerpoint/2010/main" val="13025462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1D6563-0C0B-4BF2-7E0B-8263BC6380A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8D68449-3AF1-50B2-926C-EC866A9B36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B2EC5A1-2F44-2302-0A88-7EBB455C7D47}"/>
              </a:ext>
            </a:extLst>
          </p:cNvPr>
          <p:cNvSpPr>
            <a:spLocks noGrp="1"/>
          </p:cNvSpPr>
          <p:nvPr>
            <p:ph type="dt" sz="half" idx="10"/>
          </p:nvPr>
        </p:nvSpPr>
        <p:spPr/>
        <p:txBody>
          <a:bodyPr/>
          <a:lstStyle/>
          <a:p>
            <a:fld id="{27E07EA2-5CC9-413A-BED2-678DB0CF7CCB}" type="datetime1">
              <a:rPr lang="en-US" smtClean="0"/>
              <a:t>10/23/2025</a:t>
            </a:fld>
            <a:endParaRPr lang="en-US"/>
          </a:p>
        </p:txBody>
      </p:sp>
      <p:sp>
        <p:nvSpPr>
          <p:cNvPr id="5" name="Footer Placeholder 4">
            <a:extLst>
              <a:ext uri="{FF2B5EF4-FFF2-40B4-BE49-F238E27FC236}">
                <a16:creationId xmlns:a16="http://schemas.microsoft.com/office/drawing/2014/main" id="{F760AC2A-5824-E7AF-A7F2-61F28B81AC71}"/>
              </a:ext>
            </a:extLst>
          </p:cNvPr>
          <p:cNvSpPr>
            <a:spLocks noGrp="1"/>
          </p:cNvSpPr>
          <p:nvPr>
            <p:ph type="ftr" sz="quarter" idx="11"/>
          </p:nvPr>
        </p:nvSpPr>
        <p:spPr/>
        <p:txBody>
          <a:bodyPr/>
          <a:lstStyle/>
          <a:p>
            <a:r>
              <a:rPr lang="en-US"/>
              <a:t>www.klotemra.com Oct 2025</a:t>
            </a:r>
          </a:p>
        </p:txBody>
      </p:sp>
      <p:sp>
        <p:nvSpPr>
          <p:cNvPr id="6" name="Slide Number Placeholder 5">
            <a:extLst>
              <a:ext uri="{FF2B5EF4-FFF2-40B4-BE49-F238E27FC236}">
                <a16:creationId xmlns:a16="http://schemas.microsoft.com/office/drawing/2014/main" id="{E19A580E-5997-457B-0BBA-031B24E6C7E0}"/>
              </a:ext>
            </a:extLst>
          </p:cNvPr>
          <p:cNvSpPr>
            <a:spLocks noGrp="1"/>
          </p:cNvSpPr>
          <p:nvPr>
            <p:ph type="sldNum" sz="quarter" idx="12"/>
          </p:nvPr>
        </p:nvSpPr>
        <p:spPr/>
        <p:txBody>
          <a:bodyPr/>
          <a:lstStyle/>
          <a:p>
            <a:fld id="{3ADEEA88-9C73-431C-BE93-A914EB534FE5}" type="slidenum">
              <a:rPr lang="en-US" smtClean="0"/>
              <a:t>‹#›</a:t>
            </a:fld>
            <a:endParaRPr lang="en-US"/>
          </a:p>
        </p:txBody>
      </p:sp>
    </p:spTree>
    <p:extLst>
      <p:ext uri="{BB962C8B-B14F-4D97-AF65-F5344CB8AC3E}">
        <p14:creationId xmlns:p14="http://schemas.microsoft.com/office/powerpoint/2010/main" val="22093517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67254-ED1A-714A-769C-EB37210083E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CF5E681-2775-79D0-D7F3-DED33D4DDF8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46CD501-2D04-5F60-78E9-64C85FABCFEA}"/>
              </a:ext>
            </a:extLst>
          </p:cNvPr>
          <p:cNvSpPr>
            <a:spLocks noGrp="1"/>
          </p:cNvSpPr>
          <p:nvPr>
            <p:ph type="dt" sz="half" idx="10"/>
          </p:nvPr>
        </p:nvSpPr>
        <p:spPr/>
        <p:txBody>
          <a:bodyPr/>
          <a:lstStyle/>
          <a:p>
            <a:fld id="{157EB3DA-A691-49AC-8970-A281AB4244FF}" type="datetime1">
              <a:rPr lang="en-US" smtClean="0"/>
              <a:t>10/23/2025</a:t>
            </a:fld>
            <a:endParaRPr lang="en-US"/>
          </a:p>
        </p:txBody>
      </p:sp>
      <p:sp>
        <p:nvSpPr>
          <p:cNvPr id="5" name="Footer Placeholder 4">
            <a:extLst>
              <a:ext uri="{FF2B5EF4-FFF2-40B4-BE49-F238E27FC236}">
                <a16:creationId xmlns:a16="http://schemas.microsoft.com/office/drawing/2014/main" id="{D25550EA-2A33-287E-B7F2-77430BB62079}"/>
              </a:ext>
            </a:extLst>
          </p:cNvPr>
          <p:cNvSpPr>
            <a:spLocks noGrp="1"/>
          </p:cNvSpPr>
          <p:nvPr>
            <p:ph type="ftr" sz="quarter" idx="11"/>
          </p:nvPr>
        </p:nvSpPr>
        <p:spPr/>
        <p:txBody>
          <a:bodyPr/>
          <a:lstStyle/>
          <a:p>
            <a:r>
              <a:rPr lang="en-US"/>
              <a:t>www.klotemra.com Oct 2025</a:t>
            </a:r>
          </a:p>
        </p:txBody>
      </p:sp>
      <p:sp>
        <p:nvSpPr>
          <p:cNvPr id="6" name="Slide Number Placeholder 5">
            <a:extLst>
              <a:ext uri="{FF2B5EF4-FFF2-40B4-BE49-F238E27FC236}">
                <a16:creationId xmlns:a16="http://schemas.microsoft.com/office/drawing/2014/main" id="{67E5DA76-BF8F-BC43-9819-0678C27995A5}"/>
              </a:ext>
            </a:extLst>
          </p:cNvPr>
          <p:cNvSpPr>
            <a:spLocks noGrp="1"/>
          </p:cNvSpPr>
          <p:nvPr>
            <p:ph type="sldNum" sz="quarter" idx="12"/>
          </p:nvPr>
        </p:nvSpPr>
        <p:spPr/>
        <p:txBody>
          <a:bodyPr/>
          <a:lstStyle/>
          <a:p>
            <a:fld id="{3ADEEA88-9C73-431C-BE93-A914EB534FE5}" type="slidenum">
              <a:rPr lang="en-US" smtClean="0"/>
              <a:t>‹#›</a:t>
            </a:fld>
            <a:endParaRPr lang="en-US"/>
          </a:p>
        </p:txBody>
      </p:sp>
    </p:spTree>
    <p:extLst>
      <p:ext uri="{BB962C8B-B14F-4D97-AF65-F5344CB8AC3E}">
        <p14:creationId xmlns:p14="http://schemas.microsoft.com/office/powerpoint/2010/main" val="32584523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B2A3365-5E6B-DF9E-9774-289512018A6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C4ADD19-5D99-7795-3C18-DF43B25A7D3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33A5DB-30F7-6B9E-26B6-BD65EB7DC2F6}"/>
              </a:ext>
            </a:extLst>
          </p:cNvPr>
          <p:cNvSpPr>
            <a:spLocks noGrp="1"/>
          </p:cNvSpPr>
          <p:nvPr>
            <p:ph type="dt" sz="half" idx="10"/>
          </p:nvPr>
        </p:nvSpPr>
        <p:spPr/>
        <p:txBody>
          <a:bodyPr/>
          <a:lstStyle/>
          <a:p>
            <a:fld id="{E5F96A79-E6F2-43C4-A704-293741614CD5}" type="datetime1">
              <a:rPr lang="en-US" smtClean="0"/>
              <a:t>10/23/2025</a:t>
            </a:fld>
            <a:endParaRPr lang="en-US"/>
          </a:p>
        </p:txBody>
      </p:sp>
      <p:sp>
        <p:nvSpPr>
          <p:cNvPr id="5" name="Footer Placeholder 4">
            <a:extLst>
              <a:ext uri="{FF2B5EF4-FFF2-40B4-BE49-F238E27FC236}">
                <a16:creationId xmlns:a16="http://schemas.microsoft.com/office/drawing/2014/main" id="{C55F1E5D-4D24-5CA4-E0B2-ED4A395659FD}"/>
              </a:ext>
            </a:extLst>
          </p:cNvPr>
          <p:cNvSpPr>
            <a:spLocks noGrp="1"/>
          </p:cNvSpPr>
          <p:nvPr>
            <p:ph type="ftr" sz="quarter" idx="11"/>
          </p:nvPr>
        </p:nvSpPr>
        <p:spPr/>
        <p:txBody>
          <a:bodyPr/>
          <a:lstStyle/>
          <a:p>
            <a:r>
              <a:rPr lang="en-US"/>
              <a:t>www.klotemra.com Oct 2025</a:t>
            </a:r>
          </a:p>
        </p:txBody>
      </p:sp>
      <p:sp>
        <p:nvSpPr>
          <p:cNvPr id="6" name="Slide Number Placeholder 5">
            <a:extLst>
              <a:ext uri="{FF2B5EF4-FFF2-40B4-BE49-F238E27FC236}">
                <a16:creationId xmlns:a16="http://schemas.microsoft.com/office/drawing/2014/main" id="{F3B28908-3B90-77C3-5991-6A67D003C61F}"/>
              </a:ext>
            </a:extLst>
          </p:cNvPr>
          <p:cNvSpPr>
            <a:spLocks noGrp="1"/>
          </p:cNvSpPr>
          <p:nvPr>
            <p:ph type="sldNum" sz="quarter" idx="12"/>
          </p:nvPr>
        </p:nvSpPr>
        <p:spPr/>
        <p:txBody>
          <a:bodyPr/>
          <a:lstStyle/>
          <a:p>
            <a:fld id="{3ADEEA88-9C73-431C-BE93-A914EB534FE5}" type="slidenum">
              <a:rPr lang="en-US" smtClean="0"/>
              <a:t>‹#›</a:t>
            </a:fld>
            <a:endParaRPr lang="en-US"/>
          </a:p>
        </p:txBody>
      </p:sp>
    </p:spTree>
    <p:extLst>
      <p:ext uri="{BB962C8B-B14F-4D97-AF65-F5344CB8AC3E}">
        <p14:creationId xmlns:p14="http://schemas.microsoft.com/office/powerpoint/2010/main" val="16258335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FC5E33-C5C7-A379-8917-0C4ABD15CD3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58470A9-D5C7-2560-0E89-5169EF42B97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A2006AC-D432-4B16-3881-CD0931773F2C}"/>
              </a:ext>
            </a:extLst>
          </p:cNvPr>
          <p:cNvSpPr>
            <a:spLocks noGrp="1"/>
          </p:cNvSpPr>
          <p:nvPr>
            <p:ph type="dt" sz="half" idx="10"/>
          </p:nvPr>
        </p:nvSpPr>
        <p:spPr/>
        <p:txBody>
          <a:bodyPr/>
          <a:lstStyle/>
          <a:p>
            <a:fld id="{B48E6BCE-E534-4E66-B916-35DFB5743938}" type="datetime1">
              <a:rPr lang="en-US" smtClean="0"/>
              <a:t>10/23/2025</a:t>
            </a:fld>
            <a:endParaRPr lang="en-US"/>
          </a:p>
        </p:txBody>
      </p:sp>
      <p:sp>
        <p:nvSpPr>
          <p:cNvPr id="5" name="Footer Placeholder 4">
            <a:extLst>
              <a:ext uri="{FF2B5EF4-FFF2-40B4-BE49-F238E27FC236}">
                <a16:creationId xmlns:a16="http://schemas.microsoft.com/office/drawing/2014/main" id="{C9049BDE-70FA-492E-0A2D-9364809CC80C}"/>
              </a:ext>
            </a:extLst>
          </p:cNvPr>
          <p:cNvSpPr>
            <a:spLocks noGrp="1"/>
          </p:cNvSpPr>
          <p:nvPr>
            <p:ph type="ftr" sz="quarter" idx="11"/>
          </p:nvPr>
        </p:nvSpPr>
        <p:spPr/>
        <p:txBody>
          <a:bodyPr/>
          <a:lstStyle/>
          <a:p>
            <a:r>
              <a:rPr lang="en-US"/>
              <a:t>www.klotemra.com Oct 2025</a:t>
            </a:r>
          </a:p>
        </p:txBody>
      </p:sp>
      <p:sp>
        <p:nvSpPr>
          <p:cNvPr id="6" name="Slide Number Placeholder 5">
            <a:extLst>
              <a:ext uri="{FF2B5EF4-FFF2-40B4-BE49-F238E27FC236}">
                <a16:creationId xmlns:a16="http://schemas.microsoft.com/office/drawing/2014/main" id="{F01850DB-4C51-EFBE-EFA0-D99A6B3A8FB3}"/>
              </a:ext>
            </a:extLst>
          </p:cNvPr>
          <p:cNvSpPr>
            <a:spLocks noGrp="1"/>
          </p:cNvSpPr>
          <p:nvPr>
            <p:ph type="sldNum" sz="quarter" idx="12"/>
          </p:nvPr>
        </p:nvSpPr>
        <p:spPr/>
        <p:txBody>
          <a:bodyPr/>
          <a:lstStyle/>
          <a:p>
            <a:fld id="{3ADEEA88-9C73-431C-BE93-A914EB534FE5}" type="slidenum">
              <a:rPr lang="en-US" smtClean="0"/>
              <a:t>‹#›</a:t>
            </a:fld>
            <a:endParaRPr lang="en-US"/>
          </a:p>
        </p:txBody>
      </p:sp>
    </p:spTree>
    <p:extLst>
      <p:ext uri="{BB962C8B-B14F-4D97-AF65-F5344CB8AC3E}">
        <p14:creationId xmlns:p14="http://schemas.microsoft.com/office/powerpoint/2010/main" val="32372870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52D117-4BE2-5995-CDE6-A61FA735375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D2D5B8F-78DB-E93D-9C84-379B54C054FD}"/>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615371E-951B-3836-7D68-1059400CCA68}"/>
              </a:ext>
            </a:extLst>
          </p:cNvPr>
          <p:cNvSpPr>
            <a:spLocks noGrp="1"/>
          </p:cNvSpPr>
          <p:nvPr>
            <p:ph type="dt" sz="half" idx="10"/>
          </p:nvPr>
        </p:nvSpPr>
        <p:spPr/>
        <p:txBody>
          <a:bodyPr/>
          <a:lstStyle/>
          <a:p>
            <a:fld id="{879A8B3E-AB2C-49DC-9913-A81E17A8D753}" type="datetime1">
              <a:rPr lang="en-US" smtClean="0"/>
              <a:t>10/23/2025</a:t>
            </a:fld>
            <a:endParaRPr lang="en-US"/>
          </a:p>
        </p:txBody>
      </p:sp>
      <p:sp>
        <p:nvSpPr>
          <p:cNvPr id="5" name="Footer Placeholder 4">
            <a:extLst>
              <a:ext uri="{FF2B5EF4-FFF2-40B4-BE49-F238E27FC236}">
                <a16:creationId xmlns:a16="http://schemas.microsoft.com/office/drawing/2014/main" id="{39E115E2-EB02-D970-4DF7-7F4947A4F2C4}"/>
              </a:ext>
            </a:extLst>
          </p:cNvPr>
          <p:cNvSpPr>
            <a:spLocks noGrp="1"/>
          </p:cNvSpPr>
          <p:nvPr>
            <p:ph type="ftr" sz="quarter" idx="11"/>
          </p:nvPr>
        </p:nvSpPr>
        <p:spPr/>
        <p:txBody>
          <a:bodyPr/>
          <a:lstStyle/>
          <a:p>
            <a:r>
              <a:rPr lang="en-US"/>
              <a:t>www.klotemra.com Oct 2025</a:t>
            </a:r>
          </a:p>
        </p:txBody>
      </p:sp>
      <p:sp>
        <p:nvSpPr>
          <p:cNvPr id="6" name="Slide Number Placeholder 5">
            <a:extLst>
              <a:ext uri="{FF2B5EF4-FFF2-40B4-BE49-F238E27FC236}">
                <a16:creationId xmlns:a16="http://schemas.microsoft.com/office/drawing/2014/main" id="{816BD95B-6BFE-E7A0-2C00-905EEF272C1F}"/>
              </a:ext>
            </a:extLst>
          </p:cNvPr>
          <p:cNvSpPr>
            <a:spLocks noGrp="1"/>
          </p:cNvSpPr>
          <p:nvPr>
            <p:ph type="sldNum" sz="quarter" idx="12"/>
          </p:nvPr>
        </p:nvSpPr>
        <p:spPr/>
        <p:txBody>
          <a:bodyPr/>
          <a:lstStyle/>
          <a:p>
            <a:fld id="{3ADEEA88-9C73-431C-BE93-A914EB534FE5}" type="slidenum">
              <a:rPr lang="en-US" smtClean="0"/>
              <a:t>‹#›</a:t>
            </a:fld>
            <a:endParaRPr lang="en-US"/>
          </a:p>
        </p:txBody>
      </p:sp>
    </p:spTree>
    <p:extLst>
      <p:ext uri="{BB962C8B-B14F-4D97-AF65-F5344CB8AC3E}">
        <p14:creationId xmlns:p14="http://schemas.microsoft.com/office/powerpoint/2010/main" val="38594028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37F84-216A-179F-D918-22EA7C0B594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CF8BFC4-9CA3-88DE-F301-DCCDA2EE566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C6B025D-7F46-FF1E-DEC8-0352842310F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6B538D1-6143-A3F5-C593-622148D5D2EC}"/>
              </a:ext>
            </a:extLst>
          </p:cNvPr>
          <p:cNvSpPr>
            <a:spLocks noGrp="1"/>
          </p:cNvSpPr>
          <p:nvPr>
            <p:ph type="dt" sz="half" idx="10"/>
          </p:nvPr>
        </p:nvSpPr>
        <p:spPr/>
        <p:txBody>
          <a:bodyPr/>
          <a:lstStyle/>
          <a:p>
            <a:fld id="{A8805DAD-65D8-499C-90D2-30982733FCE8}" type="datetime1">
              <a:rPr lang="en-US" smtClean="0"/>
              <a:t>10/23/2025</a:t>
            </a:fld>
            <a:endParaRPr lang="en-US"/>
          </a:p>
        </p:txBody>
      </p:sp>
      <p:sp>
        <p:nvSpPr>
          <p:cNvPr id="6" name="Footer Placeholder 5">
            <a:extLst>
              <a:ext uri="{FF2B5EF4-FFF2-40B4-BE49-F238E27FC236}">
                <a16:creationId xmlns:a16="http://schemas.microsoft.com/office/drawing/2014/main" id="{BE19335C-E0DC-E469-66F8-902DA7CFBBA4}"/>
              </a:ext>
            </a:extLst>
          </p:cNvPr>
          <p:cNvSpPr>
            <a:spLocks noGrp="1"/>
          </p:cNvSpPr>
          <p:nvPr>
            <p:ph type="ftr" sz="quarter" idx="11"/>
          </p:nvPr>
        </p:nvSpPr>
        <p:spPr/>
        <p:txBody>
          <a:bodyPr/>
          <a:lstStyle/>
          <a:p>
            <a:r>
              <a:rPr lang="en-US"/>
              <a:t>www.klotemra.com Oct 2025</a:t>
            </a:r>
          </a:p>
        </p:txBody>
      </p:sp>
      <p:sp>
        <p:nvSpPr>
          <p:cNvPr id="7" name="Slide Number Placeholder 6">
            <a:extLst>
              <a:ext uri="{FF2B5EF4-FFF2-40B4-BE49-F238E27FC236}">
                <a16:creationId xmlns:a16="http://schemas.microsoft.com/office/drawing/2014/main" id="{DD9AC232-B7E6-4CFA-D179-20352D014875}"/>
              </a:ext>
            </a:extLst>
          </p:cNvPr>
          <p:cNvSpPr>
            <a:spLocks noGrp="1"/>
          </p:cNvSpPr>
          <p:nvPr>
            <p:ph type="sldNum" sz="quarter" idx="12"/>
          </p:nvPr>
        </p:nvSpPr>
        <p:spPr/>
        <p:txBody>
          <a:bodyPr/>
          <a:lstStyle/>
          <a:p>
            <a:fld id="{3ADEEA88-9C73-431C-BE93-A914EB534FE5}" type="slidenum">
              <a:rPr lang="en-US" smtClean="0"/>
              <a:t>‹#›</a:t>
            </a:fld>
            <a:endParaRPr lang="en-US"/>
          </a:p>
        </p:txBody>
      </p:sp>
    </p:spTree>
    <p:extLst>
      <p:ext uri="{BB962C8B-B14F-4D97-AF65-F5344CB8AC3E}">
        <p14:creationId xmlns:p14="http://schemas.microsoft.com/office/powerpoint/2010/main" val="40827354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989121-44AA-1995-DBE5-3258A9CC11C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4453E8D-9D65-0199-1E12-588C1567E86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22C1EF6-9AC2-CEC5-04A3-6D2BF5ECBB9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9FB7228-62E9-C4D9-7961-A0939021802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2D2B021-C8E0-1054-5DC3-E9A7594A9EC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71F757F-B14F-4BE4-FCA2-B56AF50ADC74}"/>
              </a:ext>
            </a:extLst>
          </p:cNvPr>
          <p:cNvSpPr>
            <a:spLocks noGrp="1"/>
          </p:cNvSpPr>
          <p:nvPr>
            <p:ph type="dt" sz="half" idx="10"/>
          </p:nvPr>
        </p:nvSpPr>
        <p:spPr/>
        <p:txBody>
          <a:bodyPr/>
          <a:lstStyle/>
          <a:p>
            <a:fld id="{EF9CA3EE-5AB5-4B93-814D-9B6F0CC569C9}" type="datetime1">
              <a:rPr lang="en-US" smtClean="0"/>
              <a:t>10/23/2025</a:t>
            </a:fld>
            <a:endParaRPr lang="en-US"/>
          </a:p>
        </p:txBody>
      </p:sp>
      <p:sp>
        <p:nvSpPr>
          <p:cNvPr id="8" name="Footer Placeholder 7">
            <a:extLst>
              <a:ext uri="{FF2B5EF4-FFF2-40B4-BE49-F238E27FC236}">
                <a16:creationId xmlns:a16="http://schemas.microsoft.com/office/drawing/2014/main" id="{2345D56E-6DE2-268C-38C2-69B0D40C09B2}"/>
              </a:ext>
            </a:extLst>
          </p:cNvPr>
          <p:cNvSpPr>
            <a:spLocks noGrp="1"/>
          </p:cNvSpPr>
          <p:nvPr>
            <p:ph type="ftr" sz="quarter" idx="11"/>
          </p:nvPr>
        </p:nvSpPr>
        <p:spPr/>
        <p:txBody>
          <a:bodyPr/>
          <a:lstStyle/>
          <a:p>
            <a:r>
              <a:rPr lang="en-US"/>
              <a:t>www.klotemra.com Oct 2025</a:t>
            </a:r>
          </a:p>
        </p:txBody>
      </p:sp>
      <p:sp>
        <p:nvSpPr>
          <p:cNvPr id="9" name="Slide Number Placeholder 8">
            <a:extLst>
              <a:ext uri="{FF2B5EF4-FFF2-40B4-BE49-F238E27FC236}">
                <a16:creationId xmlns:a16="http://schemas.microsoft.com/office/drawing/2014/main" id="{33E493B9-99BD-0D89-F725-65FAB8C2A36B}"/>
              </a:ext>
            </a:extLst>
          </p:cNvPr>
          <p:cNvSpPr>
            <a:spLocks noGrp="1"/>
          </p:cNvSpPr>
          <p:nvPr>
            <p:ph type="sldNum" sz="quarter" idx="12"/>
          </p:nvPr>
        </p:nvSpPr>
        <p:spPr/>
        <p:txBody>
          <a:bodyPr/>
          <a:lstStyle/>
          <a:p>
            <a:fld id="{3ADEEA88-9C73-431C-BE93-A914EB534FE5}" type="slidenum">
              <a:rPr lang="en-US" smtClean="0"/>
              <a:t>‹#›</a:t>
            </a:fld>
            <a:endParaRPr lang="en-US"/>
          </a:p>
        </p:txBody>
      </p:sp>
    </p:spTree>
    <p:extLst>
      <p:ext uri="{BB962C8B-B14F-4D97-AF65-F5344CB8AC3E}">
        <p14:creationId xmlns:p14="http://schemas.microsoft.com/office/powerpoint/2010/main" val="19376862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5ED1EF-AFA6-31BE-9383-BA8F67B165B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3D2E1CA-1069-1905-A42F-1622019AC409}"/>
              </a:ext>
            </a:extLst>
          </p:cNvPr>
          <p:cNvSpPr>
            <a:spLocks noGrp="1"/>
          </p:cNvSpPr>
          <p:nvPr>
            <p:ph type="dt" sz="half" idx="10"/>
          </p:nvPr>
        </p:nvSpPr>
        <p:spPr/>
        <p:txBody>
          <a:bodyPr/>
          <a:lstStyle/>
          <a:p>
            <a:fld id="{62CB4D8D-1810-411D-830B-8439FE986B5C}" type="datetime1">
              <a:rPr lang="en-US" smtClean="0"/>
              <a:t>10/23/2025</a:t>
            </a:fld>
            <a:endParaRPr lang="en-US"/>
          </a:p>
        </p:txBody>
      </p:sp>
      <p:sp>
        <p:nvSpPr>
          <p:cNvPr id="4" name="Footer Placeholder 3">
            <a:extLst>
              <a:ext uri="{FF2B5EF4-FFF2-40B4-BE49-F238E27FC236}">
                <a16:creationId xmlns:a16="http://schemas.microsoft.com/office/drawing/2014/main" id="{0344F52B-1BB1-F7F2-374B-D019122C9C05}"/>
              </a:ext>
            </a:extLst>
          </p:cNvPr>
          <p:cNvSpPr>
            <a:spLocks noGrp="1"/>
          </p:cNvSpPr>
          <p:nvPr>
            <p:ph type="ftr" sz="quarter" idx="11"/>
          </p:nvPr>
        </p:nvSpPr>
        <p:spPr/>
        <p:txBody>
          <a:bodyPr/>
          <a:lstStyle/>
          <a:p>
            <a:r>
              <a:rPr lang="en-US"/>
              <a:t>www.klotemra.com Oct 2025</a:t>
            </a:r>
          </a:p>
        </p:txBody>
      </p:sp>
      <p:sp>
        <p:nvSpPr>
          <p:cNvPr id="5" name="Slide Number Placeholder 4">
            <a:extLst>
              <a:ext uri="{FF2B5EF4-FFF2-40B4-BE49-F238E27FC236}">
                <a16:creationId xmlns:a16="http://schemas.microsoft.com/office/drawing/2014/main" id="{20CF2167-4DF7-36A7-3B42-1DA8DBAD75ED}"/>
              </a:ext>
            </a:extLst>
          </p:cNvPr>
          <p:cNvSpPr>
            <a:spLocks noGrp="1"/>
          </p:cNvSpPr>
          <p:nvPr>
            <p:ph type="sldNum" sz="quarter" idx="12"/>
          </p:nvPr>
        </p:nvSpPr>
        <p:spPr/>
        <p:txBody>
          <a:bodyPr/>
          <a:lstStyle/>
          <a:p>
            <a:fld id="{3ADEEA88-9C73-431C-BE93-A914EB534FE5}" type="slidenum">
              <a:rPr lang="en-US" smtClean="0"/>
              <a:t>‹#›</a:t>
            </a:fld>
            <a:endParaRPr lang="en-US"/>
          </a:p>
        </p:txBody>
      </p:sp>
    </p:spTree>
    <p:extLst>
      <p:ext uri="{BB962C8B-B14F-4D97-AF65-F5344CB8AC3E}">
        <p14:creationId xmlns:p14="http://schemas.microsoft.com/office/powerpoint/2010/main" val="22314711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E584B11-3BC3-E917-5779-8D09927522BD}"/>
              </a:ext>
            </a:extLst>
          </p:cNvPr>
          <p:cNvSpPr>
            <a:spLocks noGrp="1"/>
          </p:cNvSpPr>
          <p:nvPr>
            <p:ph type="dt" sz="half" idx="10"/>
          </p:nvPr>
        </p:nvSpPr>
        <p:spPr/>
        <p:txBody>
          <a:bodyPr/>
          <a:lstStyle/>
          <a:p>
            <a:fld id="{89236634-FA0B-41E8-BA56-05965D5347B1}" type="datetime1">
              <a:rPr lang="en-US" smtClean="0"/>
              <a:t>10/23/2025</a:t>
            </a:fld>
            <a:endParaRPr lang="en-US"/>
          </a:p>
        </p:txBody>
      </p:sp>
      <p:sp>
        <p:nvSpPr>
          <p:cNvPr id="3" name="Footer Placeholder 2">
            <a:extLst>
              <a:ext uri="{FF2B5EF4-FFF2-40B4-BE49-F238E27FC236}">
                <a16:creationId xmlns:a16="http://schemas.microsoft.com/office/drawing/2014/main" id="{24A85633-7CA6-802B-F09E-697674FA48B8}"/>
              </a:ext>
            </a:extLst>
          </p:cNvPr>
          <p:cNvSpPr>
            <a:spLocks noGrp="1"/>
          </p:cNvSpPr>
          <p:nvPr>
            <p:ph type="ftr" sz="quarter" idx="11"/>
          </p:nvPr>
        </p:nvSpPr>
        <p:spPr/>
        <p:txBody>
          <a:bodyPr/>
          <a:lstStyle/>
          <a:p>
            <a:r>
              <a:rPr lang="en-US"/>
              <a:t>www.klotemra.com Oct 2025</a:t>
            </a:r>
          </a:p>
        </p:txBody>
      </p:sp>
      <p:sp>
        <p:nvSpPr>
          <p:cNvPr id="4" name="Slide Number Placeholder 3">
            <a:extLst>
              <a:ext uri="{FF2B5EF4-FFF2-40B4-BE49-F238E27FC236}">
                <a16:creationId xmlns:a16="http://schemas.microsoft.com/office/drawing/2014/main" id="{CEC7024E-91F0-946A-E548-843945687409}"/>
              </a:ext>
            </a:extLst>
          </p:cNvPr>
          <p:cNvSpPr>
            <a:spLocks noGrp="1"/>
          </p:cNvSpPr>
          <p:nvPr>
            <p:ph type="sldNum" sz="quarter" idx="12"/>
          </p:nvPr>
        </p:nvSpPr>
        <p:spPr/>
        <p:txBody>
          <a:bodyPr/>
          <a:lstStyle/>
          <a:p>
            <a:fld id="{3ADEEA88-9C73-431C-BE93-A914EB534FE5}" type="slidenum">
              <a:rPr lang="en-US" smtClean="0"/>
              <a:t>‹#›</a:t>
            </a:fld>
            <a:endParaRPr lang="en-US"/>
          </a:p>
        </p:txBody>
      </p:sp>
    </p:spTree>
    <p:extLst>
      <p:ext uri="{BB962C8B-B14F-4D97-AF65-F5344CB8AC3E}">
        <p14:creationId xmlns:p14="http://schemas.microsoft.com/office/powerpoint/2010/main" val="42157763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4D1C45-E5C1-2189-9C76-B1F106862AD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ADE0CFC-4714-D767-09B9-C1DA51B8E4B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809C87D-D64D-CDC3-4882-00192CC562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096552B-A164-71D8-680B-DAF1AC27159E}"/>
              </a:ext>
            </a:extLst>
          </p:cNvPr>
          <p:cNvSpPr>
            <a:spLocks noGrp="1"/>
          </p:cNvSpPr>
          <p:nvPr>
            <p:ph type="dt" sz="half" idx="10"/>
          </p:nvPr>
        </p:nvSpPr>
        <p:spPr/>
        <p:txBody>
          <a:bodyPr/>
          <a:lstStyle/>
          <a:p>
            <a:fld id="{0924E884-EEB4-4C4D-8142-4F5F402F18AA}" type="datetime1">
              <a:rPr lang="en-US" smtClean="0"/>
              <a:t>10/23/2025</a:t>
            </a:fld>
            <a:endParaRPr lang="en-US"/>
          </a:p>
        </p:txBody>
      </p:sp>
      <p:sp>
        <p:nvSpPr>
          <p:cNvPr id="6" name="Footer Placeholder 5">
            <a:extLst>
              <a:ext uri="{FF2B5EF4-FFF2-40B4-BE49-F238E27FC236}">
                <a16:creationId xmlns:a16="http://schemas.microsoft.com/office/drawing/2014/main" id="{5188C8DB-35BB-E34F-2B62-745D52CF6F36}"/>
              </a:ext>
            </a:extLst>
          </p:cNvPr>
          <p:cNvSpPr>
            <a:spLocks noGrp="1"/>
          </p:cNvSpPr>
          <p:nvPr>
            <p:ph type="ftr" sz="quarter" idx="11"/>
          </p:nvPr>
        </p:nvSpPr>
        <p:spPr/>
        <p:txBody>
          <a:bodyPr/>
          <a:lstStyle/>
          <a:p>
            <a:r>
              <a:rPr lang="en-US"/>
              <a:t>www.klotemra.com Oct 2025</a:t>
            </a:r>
          </a:p>
        </p:txBody>
      </p:sp>
      <p:sp>
        <p:nvSpPr>
          <p:cNvPr id="7" name="Slide Number Placeholder 6">
            <a:extLst>
              <a:ext uri="{FF2B5EF4-FFF2-40B4-BE49-F238E27FC236}">
                <a16:creationId xmlns:a16="http://schemas.microsoft.com/office/drawing/2014/main" id="{0E47A35C-C628-785E-5BB4-AE3BAA03C7CE}"/>
              </a:ext>
            </a:extLst>
          </p:cNvPr>
          <p:cNvSpPr>
            <a:spLocks noGrp="1"/>
          </p:cNvSpPr>
          <p:nvPr>
            <p:ph type="sldNum" sz="quarter" idx="12"/>
          </p:nvPr>
        </p:nvSpPr>
        <p:spPr/>
        <p:txBody>
          <a:bodyPr/>
          <a:lstStyle/>
          <a:p>
            <a:fld id="{3ADEEA88-9C73-431C-BE93-A914EB534FE5}" type="slidenum">
              <a:rPr lang="en-US" smtClean="0"/>
              <a:t>‹#›</a:t>
            </a:fld>
            <a:endParaRPr lang="en-US"/>
          </a:p>
        </p:txBody>
      </p:sp>
    </p:spTree>
    <p:extLst>
      <p:ext uri="{BB962C8B-B14F-4D97-AF65-F5344CB8AC3E}">
        <p14:creationId xmlns:p14="http://schemas.microsoft.com/office/powerpoint/2010/main" val="14802285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C2D1A-573E-9CBE-848E-302C2143177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0A8F53D-DB18-5CAA-34A9-5032E60515B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397F7F4-3FB9-DFED-765A-25E34297EEF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8A6A24D-DBD5-0830-6DC5-B5D57F1BC2C2}"/>
              </a:ext>
            </a:extLst>
          </p:cNvPr>
          <p:cNvSpPr>
            <a:spLocks noGrp="1"/>
          </p:cNvSpPr>
          <p:nvPr>
            <p:ph type="dt" sz="half" idx="10"/>
          </p:nvPr>
        </p:nvSpPr>
        <p:spPr/>
        <p:txBody>
          <a:bodyPr/>
          <a:lstStyle/>
          <a:p>
            <a:fld id="{A3882007-68F2-4115-BF51-9BF1B21A7DAA}" type="datetime1">
              <a:rPr lang="en-US" smtClean="0"/>
              <a:t>10/23/2025</a:t>
            </a:fld>
            <a:endParaRPr lang="en-US"/>
          </a:p>
        </p:txBody>
      </p:sp>
      <p:sp>
        <p:nvSpPr>
          <p:cNvPr id="6" name="Footer Placeholder 5">
            <a:extLst>
              <a:ext uri="{FF2B5EF4-FFF2-40B4-BE49-F238E27FC236}">
                <a16:creationId xmlns:a16="http://schemas.microsoft.com/office/drawing/2014/main" id="{EA4DB4DB-7BF8-BE1B-D57A-532B87E8E089}"/>
              </a:ext>
            </a:extLst>
          </p:cNvPr>
          <p:cNvSpPr>
            <a:spLocks noGrp="1"/>
          </p:cNvSpPr>
          <p:nvPr>
            <p:ph type="ftr" sz="quarter" idx="11"/>
          </p:nvPr>
        </p:nvSpPr>
        <p:spPr/>
        <p:txBody>
          <a:bodyPr/>
          <a:lstStyle/>
          <a:p>
            <a:r>
              <a:rPr lang="en-US"/>
              <a:t>www.klotemra.com Oct 2025</a:t>
            </a:r>
          </a:p>
        </p:txBody>
      </p:sp>
      <p:sp>
        <p:nvSpPr>
          <p:cNvPr id="7" name="Slide Number Placeholder 6">
            <a:extLst>
              <a:ext uri="{FF2B5EF4-FFF2-40B4-BE49-F238E27FC236}">
                <a16:creationId xmlns:a16="http://schemas.microsoft.com/office/drawing/2014/main" id="{57F1FD06-598F-BB65-940B-2B8FB18FE922}"/>
              </a:ext>
            </a:extLst>
          </p:cNvPr>
          <p:cNvSpPr>
            <a:spLocks noGrp="1"/>
          </p:cNvSpPr>
          <p:nvPr>
            <p:ph type="sldNum" sz="quarter" idx="12"/>
          </p:nvPr>
        </p:nvSpPr>
        <p:spPr/>
        <p:txBody>
          <a:bodyPr/>
          <a:lstStyle/>
          <a:p>
            <a:fld id="{3ADEEA88-9C73-431C-BE93-A914EB534FE5}" type="slidenum">
              <a:rPr lang="en-US" smtClean="0"/>
              <a:t>‹#›</a:t>
            </a:fld>
            <a:endParaRPr lang="en-US"/>
          </a:p>
        </p:txBody>
      </p:sp>
    </p:spTree>
    <p:extLst>
      <p:ext uri="{BB962C8B-B14F-4D97-AF65-F5344CB8AC3E}">
        <p14:creationId xmlns:p14="http://schemas.microsoft.com/office/powerpoint/2010/main" val="9073067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DB80577-D329-3D9D-3BE1-B3AA2485645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534C0DD-6CC6-D0EA-C3E5-A3577EBF89E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E6EA909-ADC1-670F-737B-F137459955D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48D904C-06BF-4975-971D-306016E977AE}" type="datetime1">
              <a:rPr lang="en-US" smtClean="0"/>
              <a:t>10/23/2025</a:t>
            </a:fld>
            <a:endParaRPr lang="en-US"/>
          </a:p>
        </p:txBody>
      </p:sp>
      <p:sp>
        <p:nvSpPr>
          <p:cNvPr id="5" name="Footer Placeholder 4">
            <a:extLst>
              <a:ext uri="{FF2B5EF4-FFF2-40B4-BE49-F238E27FC236}">
                <a16:creationId xmlns:a16="http://schemas.microsoft.com/office/drawing/2014/main" id="{AC4E32AC-7A20-58A5-1079-03F4781276B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en-US"/>
              <a:t>www.klotemra.com Oct 2025</a:t>
            </a:r>
          </a:p>
        </p:txBody>
      </p:sp>
      <p:sp>
        <p:nvSpPr>
          <p:cNvPr id="6" name="Slide Number Placeholder 5">
            <a:extLst>
              <a:ext uri="{FF2B5EF4-FFF2-40B4-BE49-F238E27FC236}">
                <a16:creationId xmlns:a16="http://schemas.microsoft.com/office/drawing/2014/main" id="{4506C60D-F948-14D7-DDE9-19F0D5955E5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ADEEA88-9C73-431C-BE93-A914EB534FE5}" type="slidenum">
              <a:rPr lang="en-US" smtClean="0"/>
              <a:t>‹#›</a:t>
            </a:fld>
            <a:endParaRPr lang="en-US"/>
          </a:p>
        </p:txBody>
      </p:sp>
    </p:spTree>
    <p:extLst>
      <p:ext uri="{BB962C8B-B14F-4D97-AF65-F5344CB8AC3E}">
        <p14:creationId xmlns:p14="http://schemas.microsoft.com/office/powerpoint/2010/main" val="29781313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mailto:Molly@klotemra.com"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1172FD-AA3E-625B-3A56-2DF782A23AB6}"/>
              </a:ext>
            </a:extLst>
          </p:cNvPr>
          <p:cNvSpPr>
            <a:spLocks noGrp="1"/>
          </p:cNvSpPr>
          <p:nvPr>
            <p:ph type="ctrTitle"/>
          </p:nvPr>
        </p:nvSpPr>
        <p:spPr/>
        <p:txBody>
          <a:bodyPr>
            <a:normAutofit/>
          </a:bodyPr>
          <a:lstStyle/>
          <a:p>
            <a:r>
              <a:rPr lang="en-US" sz="4400" dirty="0"/>
              <a:t>Artificial Intelligence Review Committee (AIRC)</a:t>
            </a:r>
            <a:br>
              <a:rPr lang="en-US" sz="4400" dirty="0"/>
            </a:br>
            <a:endParaRPr lang="en-US" sz="4400" dirty="0"/>
          </a:p>
        </p:txBody>
      </p:sp>
      <p:sp>
        <p:nvSpPr>
          <p:cNvPr id="3" name="Subtitle 2">
            <a:extLst>
              <a:ext uri="{FF2B5EF4-FFF2-40B4-BE49-F238E27FC236}">
                <a16:creationId xmlns:a16="http://schemas.microsoft.com/office/drawing/2014/main" id="{C0CB1578-AC86-E78C-F7AD-9874CB14FE30}"/>
              </a:ext>
            </a:extLst>
          </p:cNvPr>
          <p:cNvSpPr>
            <a:spLocks noGrp="1"/>
          </p:cNvSpPr>
          <p:nvPr>
            <p:ph type="subTitle" idx="1"/>
          </p:nvPr>
        </p:nvSpPr>
        <p:spPr/>
        <p:txBody>
          <a:bodyPr/>
          <a:lstStyle/>
          <a:p>
            <a:r>
              <a:rPr lang="en-US" dirty="0"/>
              <a:t>AI Research Oversight &amp; Review Toolkit</a:t>
            </a:r>
          </a:p>
        </p:txBody>
      </p:sp>
      <p:sp>
        <p:nvSpPr>
          <p:cNvPr id="4" name="Footer Placeholder 3">
            <a:extLst>
              <a:ext uri="{FF2B5EF4-FFF2-40B4-BE49-F238E27FC236}">
                <a16:creationId xmlns:a16="http://schemas.microsoft.com/office/drawing/2014/main" id="{07F91982-2556-617F-ECFD-BF6D12B0BAD8}"/>
              </a:ext>
            </a:extLst>
          </p:cNvPr>
          <p:cNvSpPr>
            <a:spLocks noGrp="1"/>
          </p:cNvSpPr>
          <p:nvPr>
            <p:ph type="ftr" sz="quarter" idx="11"/>
          </p:nvPr>
        </p:nvSpPr>
        <p:spPr/>
        <p:txBody>
          <a:bodyPr/>
          <a:lstStyle/>
          <a:p>
            <a:r>
              <a:rPr lang="en-US"/>
              <a:t>www.klotemra.com Oct 2025</a:t>
            </a:r>
          </a:p>
        </p:txBody>
      </p:sp>
      <p:sp>
        <p:nvSpPr>
          <p:cNvPr id="5" name="Slide Number Placeholder 4">
            <a:extLst>
              <a:ext uri="{FF2B5EF4-FFF2-40B4-BE49-F238E27FC236}">
                <a16:creationId xmlns:a16="http://schemas.microsoft.com/office/drawing/2014/main" id="{4E8889A0-B9D5-3199-AC53-EF24F79CF61D}"/>
              </a:ext>
            </a:extLst>
          </p:cNvPr>
          <p:cNvSpPr>
            <a:spLocks noGrp="1"/>
          </p:cNvSpPr>
          <p:nvPr>
            <p:ph type="sldNum" sz="quarter" idx="12"/>
          </p:nvPr>
        </p:nvSpPr>
        <p:spPr/>
        <p:txBody>
          <a:bodyPr/>
          <a:lstStyle/>
          <a:p>
            <a:fld id="{3ADEEA88-9C73-431C-BE93-A914EB534FE5}" type="slidenum">
              <a:rPr lang="en-US" smtClean="0"/>
              <a:t>1</a:t>
            </a:fld>
            <a:endParaRPr lang="en-US"/>
          </a:p>
        </p:txBody>
      </p:sp>
    </p:spTree>
    <p:extLst>
      <p:ext uri="{BB962C8B-B14F-4D97-AF65-F5344CB8AC3E}">
        <p14:creationId xmlns:p14="http://schemas.microsoft.com/office/powerpoint/2010/main" val="20682335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14953-62B6-BC27-DD33-4F83B379C3A1}"/>
              </a:ext>
            </a:extLst>
          </p:cNvPr>
          <p:cNvSpPr>
            <a:spLocks noGrp="1"/>
          </p:cNvSpPr>
          <p:nvPr>
            <p:ph type="title"/>
          </p:nvPr>
        </p:nvSpPr>
        <p:spPr/>
        <p:txBody>
          <a:bodyPr/>
          <a:lstStyle/>
          <a:p>
            <a:r>
              <a:rPr lang="en-US" b="0" i="0" dirty="0">
                <a:effectLst/>
                <a:latin typeface="fkGrotesk"/>
              </a:rPr>
              <a:t> Implementation Timeline</a:t>
            </a:r>
            <a:br>
              <a:rPr lang="en-US" b="0" i="0" dirty="0">
                <a:effectLst/>
                <a:latin typeface="fkGrotesk"/>
              </a:rPr>
            </a:br>
            <a:endParaRPr lang="en-US" dirty="0"/>
          </a:p>
        </p:txBody>
      </p:sp>
      <p:sp>
        <p:nvSpPr>
          <p:cNvPr id="3" name="Content Placeholder 2">
            <a:extLst>
              <a:ext uri="{FF2B5EF4-FFF2-40B4-BE49-F238E27FC236}">
                <a16:creationId xmlns:a16="http://schemas.microsoft.com/office/drawing/2014/main" id="{4D6217CD-8077-33EE-BBAD-C886C7E5B761}"/>
              </a:ext>
            </a:extLst>
          </p:cNvPr>
          <p:cNvSpPr>
            <a:spLocks noGrp="1"/>
          </p:cNvSpPr>
          <p:nvPr>
            <p:ph idx="1"/>
          </p:nvPr>
        </p:nvSpPr>
        <p:spPr/>
        <p:txBody>
          <a:bodyPr/>
          <a:lstStyle/>
          <a:p>
            <a:r>
              <a:rPr lang="en-US" b="0" i="0" dirty="0">
                <a:effectLst/>
                <a:latin typeface="fkGroteskNeue"/>
              </a:rPr>
              <a:t>Weeks 1–2: Orientation and reviewer training</a:t>
            </a:r>
            <a:br>
              <a:rPr lang="en-US" dirty="0"/>
            </a:br>
            <a:r>
              <a:rPr lang="en-US" b="0" i="0" dirty="0">
                <a:effectLst/>
                <a:latin typeface="fkGroteskNeue"/>
              </a:rPr>
              <a:t>Weeks 3–6: Pilot testing and feedback collection</a:t>
            </a:r>
            <a:br>
              <a:rPr lang="en-US" dirty="0"/>
            </a:br>
            <a:r>
              <a:rPr lang="en-US" b="0" i="0" dirty="0">
                <a:effectLst/>
                <a:latin typeface="fkGroteskNeue"/>
              </a:rPr>
              <a:t>Week 7+: Full deployment and continuous calibration</a:t>
            </a:r>
            <a:br>
              <a:rPr lang="en-US" dirty="0"/>
            </a:br>
            <a:r>
              <a:rPr lang="en-US" b="0" i="0" dirty="0">
                <a:effectLst/>
                <a:latin typeface="fkGroteskNeue"/>
              </a:rPr>
              <a:t>Quarterly: Review of metrics, updates to tools, retraining sessions</a:t>
            </a:r>
            <a:endParaRPr lang="en-US" dirty="0"/>
          </a:p>
        </p:txBody>
      </p:sp>
      <p:sp>
        <p:nvSpPr>
          <p:cNvPr id="4" name="Footer Placeholder 3">
            <a:extLst>
              <a:ext uri="{FF2B5EF4-FFF2-40B4-BE49-F238E27FC236}">
                <a16:creationId xmlns:a16="http://schemas.microsoft.com/office/drawing/2014/main" id="{5DB74EAD-8568-D6E9-7C50-D6B72D02991C}"/>
              </a:ext>
            </a:extLst>
          </p:cNvPr>
          <p:cNvSpPr>
            <a:spLocks noGrp="1"/>
          </p:cNvSpPr>
          <p:nvPr>
            <p:ph type="ftr" sz="quarter" idx="11"/>
          </p:nvPr>
        </p:nvSpPr>
        <p:spPr/>
        <p:txBody>
          <a:bodyPr/>
          <a:lstStyle/>
          <a:p>
            <a:r>
              <a:rPr lang="en-US"/>
              <a:t>www.klotemra.com Oct 2025</a:t>
            </a:r>
          </a:p>
        </p:txBody>
      </p:sp>
      <p:sp>
        <p:nvSpPr>
          <p:cNvPr id="5" name="Slide Number Placeholder 4">
            <a:extLst>
              <a:ext uri="{FF2B5EF4-FFF2-40B4-BE49-F238E27FC236}">
                <a16:creationId xmlns:a16="http://schemas.microsoft.com/office/drawing/2014/main" id="{B050E157-AD4D-F265-313F-1CDB91B1E921}"/>
              </a:ext>
            </a:extLst>
          </p:cNvPr>
          <p:cNvSpPr>
            <a:spLocks noGrp="1"/>
          </p:cNvSpPr>
          <p:nvPr>
            <p:ph type="sldNum" sz="quarter" idx="12"/>
          </p:nvPr>
        </p:nvSpPr>
        <p:spPr/>
        <p:txBody>
          <a:bodyPr/>
          <a:lstStyle/>
          <a:p>
            <a:fld id="{3ADEEA88-9C73-431C-BE93-A914EB534FE5}" type="slidenum">
              <a:rPr lang="en-US" smtClean="0"/>
              <a:t>10</a:t>
            </a:fld>
            <a:endParaRPr lang="en-US"/>
          </a:p>
        </p:txBody>
      </p:sp>
    </p:spTree>
    <p:extLst>
      <p:ext uri="{BB962C8B-B14F-4D97-AF65-F5344CB8AC3E}">
        <p14:creationId xmlns:p14="http://schemas.microsoft.com/office/powerpoint/2010/main" val="41521563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F7ED18-F8C0-ED22-96CD-FA843D884D4E}"/>
              </a:ext>
            </a:extLst>
          </p:cNvPr>
          <p:cNvSpPr>
            <a:spLocks noGrp="1"/>
          </p:cNvSpPr>
          <p:nvPr>
            <p:ph type="title"/>
          </p:nvPr>
        </p:nvSpPr>
        <p:spPr/>
        <p:txBody>
          <a:bodyPr/>
          <a:lstStyle/>
          <a:p>
            <a:r>
              <a:rPr lang="en-US" b="0" i="0" dirty="0">
                <a:effectLst/>
                <a:latin typeface="fkGrotesk"/>
              </a:rPr>
              <a:t>Future Directions</a:t>
            </a:r>
            <a:br>
              <a:rPr lang="en-US" b="0" i="0" dirty="0">
                <a:effectLst/>
                <a:latin typeface="fkGrotesk"/>
              </a:rPr>
            </a:br>
            <a:endParaRPr lang="en-US" dirty="0"/>
          </a:p>
        </p:txBody>
      </p:sp>
      <p:sp>
        <p:nvSpPr>
          <p:cNvPr id="3" name="Content Placeholder 2">
            <a:extLst>
              <a:ext uri="{FF2B5EF4-FFF2-40B4-BE49-F238E27FC236}">
                <a16:creationId xmlns:a16="http://schemas.microsoft.com/office/drawing/2014/main" id="{D1879A0F-E933-0CBB-2964-6490A8B863EF}"/>
              </a:ext>
            </a:extLst>
          </p:cNvPr>
          <p:cNvSpPr>
            <a:spLocks noGrp="1"/>
          </p:cNvSpPr>
          <p:nvPr>
            <p:ph idx="1"/>
          </p:nvPr>
        </p:nvSpPr>
        <p:spPr/>
        <p:txBody>
          <a:bodyPr/>
          <a:lstStyle/>
          <a:p>
            <a:r>
              <a:rPr lang="en-US" b="0" i="0" dirty="0">
                <a:effectLst/>
                <a:latin typeface="fkGroteskNeue"/>
              </a:rPr>
              <a:t>Validate Toolkit</a:t>
            </a:r>
          </a:p>
          <a:p>
            <a:r>
              <a:rPr lang="en-US" dirty="0">
                <a:latin typeface="fkGroteskNeue"/>
              </a:rPr>
              <a:t>Develop an online tool</a:t>
            </a:r>
            <a:endParaRPr lang="en-US" b="0" i="0" dirty="0">
              <a:effectLst/>
              <a:latin typeface="fkGroteskNeue"/>
            </a:endParaRPr>
          </a:p>
          <a:p>
            <a:r>
              <a:rPr lang="en-US" b="0" i="0" dirty="0">
                <a:effectLst/>
                <a:latin typeface="fkGroteskNeue"/>
              </a:rPr>
              <a:t>Develop a centralized AI tool review registry for transparency and to avoid re-review (</a:t>
            </a:r>
            <a:r>
              <a:rPr lang="en-US" b="0" i="0">
                <a:effectLst/>
                <a:latin typeface="fkGroteskNeue"/>
              </a:rPr>
              <a:t>within institutions)</a:t>
            </a:r>
            <a:endParaRPr lang="en-US" b="0" i="0" dirty="0">
              <a:effectLst/>
              <a:latin typeface="fkGroteskNeue"/>
            </a:endParaRPr>
          </a:p>
          <a:p>
            <a:r>
              <a:rPr lang="en-US" b="0" i="0" dirty="0">
                <a:effectLst/>
                <a:latin typeface="fkGroteskNeue"/>
              </a:rPr>
              <a:t>Collaborate nationally to share framework and results</a:t>
            </a:r>
          </a:p>
          <a:p>
            <a:endParaRPr lang="en-US" dirty="0"/>
          </a:p>
        </p:txBody>
      </p:sp>
      <p:sp>
        <p:nvSpPr>
          <p:cNvPr id="4" name="Footer Placeholder 3">
            <a:extLst>
              <a:ext uri="{FF2B5EF4-FFF2-40B4-BE49-F238E27FC236}">
                <a16:creationId xmlns:a16="http://schemas.microsoft.com/office/drawing/2014/main" id="{5BF6B601-A4DC-C382-2539-A01302A4F1CA}"/>
              </a:ext>
            </a:extLst>
          </p:cNvPr>
          <p:cNvSpPr>
            <a:spLocks noGrp="1"/>
          </p:cNvSpPr>
          <p:nvPr>
            <p:ph type="ftr" sz="quarter" idx="11"/>
          </p:nvPr>
        </p:nvSpPr>
        <p:spPr/>
        <p:txBody>
          <a:bodyPr/>
          <a:lstStyle/>
          <a:p>
            <a:r>
              <a:rPr lang="en-US"/>
              <a:t>www.klotemra.com Oct 2025</a:t>
            </a:r>
          </a:p>
        </p:txBody>
      </p:sp>
      <p:sp>
        <p:nvSpPr>
          <p:cNvPr id="5" name="Slide Number Placeholder 4">
            <a:extLst>
              <a:ext uri="{FF2B5EF4-FFF2-40B4-BE49-F238E27FC236}">
                <a16:creationId xmlns:a16="http://schemas.microsoft.com/office/drawing/2014/main" id="{64A4042B-73FB-63DE-C95D-F9B09B4CA627}"/>
              </a:ext>
            </a:extLst>
          </p:cNvPr>
          <p:cNvSpPr>
            <a:spLocks noGrp="1"/>
          </p:cNvSpPr>
          <p:nvPr>
            <p:ph type="sldNum" sz="quarter" idx="12"/>
          </p:nvPr>
        </p:nvSpPr>
        <p:spPr/>
        <p:txBody>
          <a:bodyPr/>
          <a:lstStyle/>
          <a:p>
            <a:fld id="{3ADEEA88-9C73-431C-BE93-A914EB534FE5}" type="slidenum">
              <a:rPr lang="en-US" smtClean="0"/>
              <a:t>11</a:t>
            </a:fld>
            <a:endParaRPr lang="en-US"/>
          </a:p>
        </p:txBody>
      </p:sp>
    </p:spTree>
    <p:extLst>
      <p:ext uri="{BB962C8B-B14F-4D97-AF65-F5344CB8AC3E}">
        <p14:creationId xmlns:p14="http://schemas.microsoft.com/office/powerpoint/2010/main" val="19564995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B4A6B-04A2-5339-7CCF-B877C6A78AB2}"/>
              </a:ext>
            </a:extLst>
          </p:cNvPr>
          <p:cNvSpPr>
            <a:spLocks noGrp="1"/>
          </p:cNvSpPr>
          <p:nvPr>
            <p:ph type="title"/>
          </p:nvPr>
        </p:nvSpPr>
        <p:spPr/>
        <p:txBody>
          <a:bodyPr/>
          <a:lstStyle/>
          <a:p>
            <a:r>
              <a:rPr lang="en-US" b="0" i="0" dirty="0">
                <a:effectLst/>
                <a:latin typeface="fkGrotesk"/>
              </a:rPr>
              <a:t>Contact Information</a:t>
            </a:r>
            <a:br>
              <a:rPr lang="en-US" b="0" i="0" dirty="0">
                <a:effectLst/>
                <a:latin typeface="fkGrotesk"/>
              </a:rPr>
            </a:br>
            <a:endParaRPr lang="en-US" dirty="0"/>
          </a:p>
        </p:txBody>
      </p:sp>
      <p:sp>
        <p:nvSpPr>
          <p:cNvPr id="3" name="Content Placeholder 2">
            <a:extLst>
              <a:ext uri="{FF2B5EF4-FFF2-40B4-BE49-F238E27FC236}">
                <a16:creationId xmlns:a16="http://schemas.microsoft.com/office/drawing/2014/main" id="{BCC45DB5-4DA8-8775-0C55-A014A62D0A39}"/>
              </a:ext>
            </a:extLst>
          </p:cNvPr>
          <p:cNvSpPr>
            <a:spLocks noGrp="1"/>
          </p:cNvSpPr>
          <p:nvPr>
            <p:ph idx="1"/>
          </p:nvPr>
        </p:nvSpPr>
        <p:spPr/>
        <p:txBody>
          <a:bodyPr/>
          <a:lstStyle/>
          <a:p>
            <a:r>
              <a:rPr lang="en-US" dirty="0"/>
              <a:t>Klote Medical Research Advisors, LLC</a:t>
            </a:r>
          </a:p>
          <a:p>
            <a:r>
              <a:rPr lang="en-US" dirty="0">
                <a:hlinkClick r:id="rId3"/>
              </a:rPr>
              <a:t>Molly@klotemra.com</a:t>
            </a:r>
            <a:endParaRPr lang="en-US" dirty="0"/>
          </a:p>
          <a:p>
            <a:pPr lvl="1"/>
            <a:r>
              <a:rPr lang="en-US" dirty="0"/>
              <a:t>Subject line: AIRC</a:t>
            </a:r>
          </a:p>
          <a:p>
            <a:pPr marL="457200" lvl="1" indent="0">
              <a:buNone/>
            </a:pPr>
            <a:endParaRPr lang="en-US" dirty="0"/>
          </a:p>
        </p:txBody>
      </p:sp>
      <p:sp>
        <p:nvSpPr>
          <p:cNvPr id="4" name="Footer Placeholder 3">
            <a:extLst>
              <a:ext uri="{FF2B5EF4-FFF2-40B4-BE49-F238E27FC236}">
                <a16:creationId xmlns:a16="http://schemas.microsoft.com/office/drawing/2014/main" id="{44DF7ABA-5A8F-A583-9BBB-C2815621ADE6}"/>
              </a:ext>
            </a:extLst>
          </p:cNvPr>
          <p:cNvSpPr>
            <a:spLocks noGrp="1"/>
          </p:cNvSpPr>
          <p:nvPr>
            <p:ph type="ftr" sz="quarter" idx="11"/>
          </p:nvPr>
        </p:nvSpPr>
        <p:spPr/>
        <p:txBody>
          <a:bodyPr/>
          <a:lstStyle/>
          <a:p>
            <a:r>
              <a:rPr lang="en-US"/>
              <a:t>www.klotemra.com Oct 2025</a:t>
            </a:r>
          </a:p>
        </p:txBody>
      </p:sp>
      <p:sp>
        <p:nvSpPr>
          <p:cNvPr id="5" name="Slide Number Placeholder 4">
            <a:extLst>
              <a:ext uri="{FF2B5EF4-FFF2-40B4-BE49-F238E27FC236}">
                <a16:creationId xmlns:a16="http://schemas.microsoft.com/office/drawing/2014/main" id="{33B0FAE9-F095-0DF8-F8FF-46113E5D15A0}"/>
              </a:ext>
            </a:extLst>
          </p:cNvPr>
          <p:cNvSpPr>
            <a:spLocks noGrp="1"/>
          </p:cNvSpPr>
          <p:nvPr>
            <p:ph type="sldNum" sz="quarter" idx="12"/>
          </p:nvPr>
        </p:nvSpPr>
        <p:spPr/>
        <p:txBody>
          <a:bodyPr/>
          <a:lstStyle/>
          <a:p>
            <a:fld id="{3ADEEA88-9C73-431C-BE93-A914EB534FE5}" type="slidenum">
              <a:rPr lang="en-US" smtClean="0"/>
              <a:t>12</a:t>
            </a:fld>
            <a:endParaRPr lang="en-US"/>
          </a:p>
        </p:txBody>
      </p:sp>
    </p:spTree>
    <p:extLst>
      <p:ext uri="{BB962C8B-B14F-4D97-AF65-F5344CB8AC3E}">
        <p14:creationId xmlns:p14="http://schemas.microsoft.com/office/powerpoint/2010/main" val="24958132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E3DC71-0FB6-CD9F-7A9C-B3312D12E76B}"/>
              </a:ext>
            </a:extLst>
          </p:cNvPr>
          <p:cNvSpPr>
            <a:spLocks noGrp="1"/>
          </p:cNvSpPr>
          <p:nvPr>
            <p:ph type="title"/>
          </p:nvPr>
        </p:nvSpPr>
        <p:spPr/>
        <p:txBody>
          <a:bodyPr/>
          <a:lstStyle/>
          <a:p>
            <a:r>
              <a:rPr lang="en-US" b="0" i="0" dirty="0">
                <a:effectLst/>
                <a:latin typeface="fkGrotesk"/>
              </a:rPr>
              <a:t>Why Was the Program Created?</a:t>
            </a:r>
            <a:br>
              <a:rPr lang="en-US" b="0" i="0" dirty="0">
                <a:effectLst/>
                <a:latin typeface="fkGrotesk"/>
              </a:rPr>
            </a:br>
            <a:endParaRPr lang="en-US" dirty="0"/>
          </a:p>
        </p:txBody>
      </p:sp>
      <p:sp>
        <p:nvSpPr>
          <p:cNvPr id="3" name="Content Placeholder 2">
            <a:extLst>
              <a:ext uri="{FF2B5EF4-FFF2-40B4-BE49-F238E27FC236}">
                <a16:creationId xmlns:a16="http://schemas.microsoft.com/office/drawing/2014/main" id="{95274724-04FE-587E-18BD-347BD8CA35C0}"/>
              </a:ext>
            </a:extLst>
          </p:cNvPr>
          <p:cNvSpPr>
            <a:spLocks noGrp="1"/>
          </p:cNvSpPr>
          <p:nvPr>
            <p:ph idx="1"/>
          </p:nvPr>
        </p:nvSpPr>
        <p:spPr/>
        <p:txBody>
          <a:bodyPr/>
          <a:lstStyle/>
          <a:p>
            <a:r>
              <a:rPr lang="en-US" dirty="0"/>
              <a:t>Rapid adoption of AI across clinical and research environments</a:t>
            </a:r>
          </a:p>
          <a:p>
            <a:r>
              <a:rPr lang="en-US" dirty="0"/>
              <a:t>Inconsistent standards for AI ethical and technical evaluation</a:t>
            </a:r>
          </a:p>
          <a:p>
            <a:r>
              <a:rPr lang="en-US" dirty="0"/>
              <a:t>Increasing risk of bias, security issues, and inequity in AI systems</a:t>
            </a:r>
          </a:p>
          <a:p>
            <a:r>
              <a:rPr lang="en-US" dirty="0"/>
              <a:t>Need to align research reviews with international standards (SPIRIT‑AI, CONSORT‑AI, FDA, and WHO AI guidance)</a:t>
            </a:r>
          </a:p>
          <a:p>
            <a:endParaRPr lang="en-US" dirty="0"/>
          </a:p>
        </p:txBody>
      </p:sp>
      <p:sp>
        <p:nvSpPr>
          <p:cNvPr id="4" name="Footer Placeholder 3">
            <a:extLst>
              <a:ext uri="{FF2B5EF4-FFF2-40B4-BE49-F238E27FC236}">
                <a16:creationId xmlns:a16="http://schemas.microsoft.com/office/drawing/2014/main" id="{4A128F75-59FD-2895-A56B-ED528EB05C81}"/>
              </a:ext>
            </a:extLst>
          </p:cNvPr>
          <p:cNvSpPr>
            <a:spLocks noGrp="1"/>
          </p:cNvSpPr>
          <p:nvPr>
            <p:ph type="ftr" sz="quarter" idx="11"/>
          </p:nvPr>
        </p:nvSpPr>
        <p:spPr/>
        <p:txBody>
          <a:bodyPr/>
          <a:lstStyle/>
          <a:p>
            <a:r>
              <a:rPr lang="en-US"/>
              <a:t>www.klotemra.com Oct 2025</a:t>
            </a:r>
          </a:p>
        </p:txBody>
      </p:sp>
      <p:sp>
        <p:nvSpPr>
          <p:cNvPr id="5" name="Slide Number Placeholder 4">
            <a:extLst>
              <a:ext uri="{FF2B5EF4-FFF2-40B4-BE49-F238E27FC236}">
                <a16:creationId xmlns:a16="http://schemas.microsoft.com/office/drawing/2014/main" id="{BB2C2B81-C644-4E86-A21C-667CEBA891BF}"/>
              </a:ext>
            </a:extLst>
          </p:cNvPr>
          <p:cNvSpPr>
            <a:spLocks noGrp="1"/>
          </p:cNvSpPr>
          <p:nvPr>
            <p:ph type="sldNum" sz="quarter" idx="12"/>
          </p:nvPr>
        </p:nvSpPr>
        <p:spPr/>
        <p:txBody>
          <a:bodyPr/>
          <a:lstStyle/>
          <a:p>
            <a:fld id="{3ADEEA88-9C73-431C-BE93-A914EB534FE5}" type="slidenum">
              <a:rPr lang="en-US" smtClean="0"/>
              <a:t>2</a:t>
            </a:fld>
            <a:endParaRPr lang="en-US"/>
          </a:p>
        </p:txBody>
      </p:sp>
    </p:spTree>
    <p:extLst>
      <p:ext uri="{BB962C8B-B14F-4D97-AF65-F5344CB8AC3E}">
        <p14:creationId xmlns:p14="http://schemas.microsoft.com/office/powerpoint/2010/main" val="17626912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3C8BF0-2AFC-3527-ACC6-17AE4B5026CA}"/>
              </a:ext>
            </a:extLst>
          </p:cNvPr>
          <p:cNvSpPr>
            <a:spLocks noGrp="1"/>
          </p:cNvSpPr>
          <p:nvPr>
            <p:ph type="title"/>
          </p:nvPr>
        </p:nvSpPr>
        <p:spPr/>
        <p:txBody>
          <a:bodyPr/>
          <a:lstStyle/>
          <a:p>
            <a:r>
              <a:rPr lang="en-US" b="0" i="0" dirty="0">
                <a:effectLst/>
                <a:latin typeface="fkGrotesk"/>
              </a:rPr>
              <a:t>Program Objectives</a:t>
            </a:r>
            <a:br>
              <a:rPr lang="en-US" b="0" i="0" dirty="0">
                <a:effectLst/>
                <a:latin typeface="fkGrotesk"/>
              </a:rPr>
            </a:br>
            <a:endParaRPr lang="en-US" dirty="0"/>
          </a:p>
        </p:txBody>
      </p:sp>
      <p:sp>
        <p:nvSpPr>
          <p:cNvPr id="3" name="Content Placeholder 2">
            <a:extLst>
              <a:ext uri="{FF2B5EF4-FFF2-40B4-BE49-F238E27FC236}">
                <a16:creationId xmlns:a16="http://schemas.microsoft.com/office/drawing/2014/main" id="{03BE662B-1D8E-E49A-E16C-1E0B646DF83A}"/>
              </a:ext>
            </a:extLst>
          </p:cNvPr>
          <p:cNvSpPr>
            <a:spLocks noGrp="1"/>
          </p:cNvSpPr>
          <p:nvPr>
            <p:ph idx="1"/>
          </p:nvPr>
        </p:nvSpPr>
        <p:spPr/>
        <p:txBody>
          <a:bodyPr/>
          <a:lstStyle/>
          <a:p>
            <a:r>
              <a:rPr lang="en-US" b="0" i="0" dirty="0">
                <a:effectLst/>
                <a:latin typeface="fkGroteskNeue"/>
              </a:rPr>
              <a:t>Strengthen AI research governance through standardized review</a:t>
            </a:r>
          </a:p>
          <a:p>
            <a:r>
              <a:rPr lang="en-US" b="0" i="0" dirty="0">
                <a:effectLst/>
                <a:latin typeface="fkGroteskNeue"/>
              </a:rPr>
              <a:t>Reduce variability in review quality and outcomes</a:t>
            </a:r>
          </a:p>
          <a:p>
            <a:r>
              <a:rPr lang="en-US" b="0" i="0" dirty="0">
                <a:effectLst/>
                <a:latin typeface="fkGroteskNeue"/>
              </a:rPr>
              <a:t>Equip reviewers and IRBs with clear, evidence‑based criteria</a:t>
            </a:r>
          </a:p>
          <a:p>
            <a:r>
              <a:rPr lang="en-US" b="0" i="0" dirty="0">
                <a:effectLst/>
                <a:latin typeface="fkGroteskNeue"/>
              </a:rPr>
              <a:t>Increase reviewer confidence and consistency in decision‑making</a:t>
            </a:r>
          </a:p>
          <a:p>
            <a:r>
              <a:rPr lang="en-US" b="0" i="0" dirty="0">
                <a:effectLst/>
                <a:latin typeface="fkGroteskNeue"/>
              </a:rPr>
              <a:t>Provide a scalable, adaptable framework for future AI applications</a:t>
            </a:r>
          </a:p>
          <a:p>
            <a:endParaRPr lang="en-US" dirty="0"/>
          </a:p>
        </p:txBody>
      </p:sp>
      <p:sp>
        <p:nvSpPr>
          <p:cNvPr id="4" name="Footer Placeholder 3">
            <a:extLst>
              <a:ext uri="{FF2B5EF4-FFF2-40B4-BE49-F238E27FC236}">
                <a16:creationId xmlns:a16="http://schemas.microsoft.com/office/drawing/2014/main" id="{5484E21F-8E32-C2C6-D987-EA99E93E87BD}"/>
              </a:ext>
            </a:extLst>
          </p:cNvPr>
          <p:cNvSpPr>
            <a:spLocks noGrp="1"/>
          </p:cNvSpPr>
          <p:nvPr>
            <p:ph type="ftr" sz="quarter" idx="11"/>
          </p:nvPr>
        </p:nvSpPr>
        <p:spPr/>
        <p:txBody>
          <a:bodyPr/>
          <a:lstStyle/>
          <a:p>
            <a:r>
              <a:rPr lang="en-US"/>
              <a:t>www.klotemra.com Oct 2025</a:t>
            </a:r>
          </a:p>
        </p:txBody>
      </p:sp>
      <p:sp>
        <p:nvSpPr>
          <p:cNvPr id="5" name="Slide Number Placeholder 4">
            <a:extLst>
              <a:ext uri="{FF2B5EF4-FFF2-40B4-BE49-F238E27FC236}">
                <a16:creationId xmlns:a16="http://schemas.microsoft.com/office/drawing/2014/main" id="{0EEDC334-C54E-398A-45BE-D28A7FF3752B}"/>
              </a:ext>
            </a:extLst>
          </p:cNvPr>
          <p:cNvSpPr>
            <a:spLocks noGrp="1"/>
          </p:cNvSpPr>
          <p:nvPr>
            <p:ph type="sldNum" sz="quarter" idx="12"/>
          </p:nvPr>
        </p:nvSpPr>
        <p:spPr/>
        <p:txBody>
          <a:bodyPr/>
          <a:lstStyle/>
          <a:p>
            <a:fld id="{3ADEEA88-9C73-431C-BE93-A914EB534FE5}" type="slidenum">
              <a:rPr lang="en-US" smtClean="0"/>
              <a:t>3</a:t>
            </a:fld>
            <a:endParaRPr lang="en-US"/>
          </a:p>
        </p:txBody>
      </p:sp>
    </p:spTree>
    <p:extLst>
      <p:ext uri="{BB962C8B-B14F-4D97-AF65-F5344CB8AC3E}">
        <p14:creationId xmlns:p14="http://schemas.microsoft.com/office/powerpoint/2010/main" val="19698256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C61C1D-E89C-9429-3EB4-CDC75DD85C54}"/>
              </a:ext>
            </a:extLst>
          </p:cNvPr>
          <p:cNvSpPr>
            <a:spLocks noGrp="1"/>
          </p:cNvSpPr>
          <p:nvPr>
            <p:ph type="title"/>
          </p:nvPr>
        </p:nvSpPr>
        <p:spPr/>
        <p:txBody>
          <a:bodyPr/>
          <a:lstStyle/>
          <a:p>
            <a:r>
              <a:rPr lang="en-US" b="0" i="0" dirty="0">
                <a:effectLst/>
                <a:latin typeface="fkGrotesk"/>
              </a:rPr>
              <a:t>The AIRC Toolkit</a:t>
            </a:r>
            <a:br>
              <a:rPr lang="en-US" b="0" i="0" dirty="0">
                <a:effectLst/>
                <a:latin typeface="fkGrotesk"/>
              </a:rPr>
            </a:br>
            <a:endParaRPr lang="en-US" dirty="0"/>
          </a:p>
        </p:txBody>
      </p:sp>
      <p:sp>
        <p:nvSpPr>
          <p:cNvPr id="3" name="Content Placeholder 2">
            <a:extLst>
              <a:ext uri="{FF2B5EF4-FFF2-40B4-BE49-F238E27FC236}">
                <a16:creationId xmlns:a16="http://schemas.microsoft.com/office/drawing/2014/main" id="{81C0E4A2-5817-366D-2C96-45382F29F033}"/>
              </a:ext>
            </a:extLst>
          </p:cNvPr>
          <p:cNvSpPr>
            <a:spLocks noGrp="1"/>
          </p:cNvSpPr>
          <p:nvPr>
            <p:ph idx="1"/>
          </p:nvPr>
        </p:nvSpPr>
        <p:spPr/>
        <p:txBody>
          <a:bodyPr/>
          <a:lstStyle/>
          <a:p>
            <a:pPr>
              <a:buFont typeface="+mj-lt"/>
              <a:buAutoNum type="arabicPeriod"/>
            </a:pPr>
            <a:r>
              <a:rPr lang="en-US" b="0" i="0" dirty="0">
                <a:effectLst/>
                <a:latin typeface="fkGroteskNeue"/>
              </a:rPr>
              <a:t>Rubric Selection Tool – Determines appropriate rubric based on risk of AI</a:t>
            </a:r>
          </a:p>
          <a:p>
            <a:pPr>
              <a:buFont typeface="+mj-lt"/>
              <a:buAutoNum type="arabicPeriod"/>
            </a:pPr>
            <a:r>
              <a:rPr lang="en-US" b="0" i="0" dirty="0">
                <a:effectLst/>
                <a:latin typeface="fkGroteskNeue"/>
              </a:rPr>
              <a:t>Streamlined Rubric – Designed for simple or validated tools</a:t>
            </a:r>
          </a:p>
          <a:p>
            <a:pPr>
              <a:buFont typeface="+mj-lt"/>
              <a:buAutoNum type="arabicPeriod"/>
            </a:pPr>
            <a:r>
              <a:rPr lang="en-US" b="0" i="0" dirty="0">
                <a:effectLst/>
                <a:latin typeface="fkGroteskNeue"/>
              </a:rPr>
              <a:t>Enhanced Rubric – For high‑risk, complex, or novel systems</a:t>
            </a:r>
          </a:p>
          <a:p>
            <a:pPr>
              <a:buFont typeface="+mj-lt"/>
              <a:buAutoNum type="arabicPeriod"/>
            </a:pPr>
            <a:r>
              <a:rPr lang="en-US" b="0" i="0" dirty="0">
                <a:effectLst/>
                <a:latin typeface="fkGroteskNeue"/>
              </a:rPr>
              <a:t>Scoring Guides – Ensure reviewers apply consistent criteria</a:t>
            </a:r>
          </a:p>
          <a:p>
            <a:pPr>
              <a:buFont typeface="+mj-lt"/>
              <a:buAutoNum type="arabicPeriod"/>
            </a:pPr>
            <a:r>
              <a:rPr lang="en-US" b="0" i="0" dirty="0">
                <a:effectLst/>
                <a:latin typeface="fkGroteskNeue"/>
              </a:rPr>
              <a:t>Implementation Guide – Training and procedural documentation</a:t>
            </a:r>
          </a:p>
          <a:p>
            <a:pPr>
              <a:buFont typeface="+mj-lt"/>
              <a:buAutoNum type="arabicPeriod"/>
            </a:pPr>
            <a:r>
              <a:rPr lang="en-US" b="0" i="0" dirty="0">
                <a:effectLst/>
                <a:latin typeface="fkGroteskNeue"/>
              </a:rPr>
              <a:t>Validation Instruments – Feedback tools for reviewers and Determination officials/IRB members/ or IACUC members</a:t>
            </a:r>
          </a:p>
          <a:p>
            <a:pPr>
              <a:buFont typeface="+mj-lt"/>
              <a:buAutoNum type="arabicPeriod"/>
            </a:pPr>
            <a:r>
              <a:rPr lang="en-US" dirty="0">
                <a:latin typeface="fkGroteskNeue"/>
              </a:rPr>
              <a:t>Standard Operating Procedure (adaptable for programs)</a:t>
            </a:r>
            <a:endParaRPr lang="en-US" b="0" i="0" dirty="0">
              <a:effectLst/>
              <a:latin typeface="fkGroteskNeue"/>
            </a:endParaRPr>
          </a:p>
          <a:p>
            <a:endParaRPr lang="en-US" dirty="0"/>
          </a:p>
        </p:txBody>
      </p:sp>
      <p:sp>
        <p:nvSpPr>
          <p:cNvPr id="4" name="Footer Placeholder 3">
            <a:extLst>
              <a:ext uri="{FF2B5EF4-FFF2-40B4-BE49-F238E27FC236}">
                <a16:creationId xmlns:a16="http://schemas.microsoft.com/office/drawing/2014/main" id="{15A1BC5D-7803-5952-0148-D461BE9DE08F}"/>
              </a:ext>
            </a:extLst>
          </p:cNvPr>
          <p:cNvSpPr>
            <a:spLocks noGrp="1"/>
          </p:cNvSpPr>
          <p:nvPr>
            <p:ph type="ftr" sz="quarter" idx="11"/>
          </p:nvPr>
        </p:nvSpPr>
        <p:spPr/>
        <p:txBody>
          <a:bodyPr/>
          <a:lstStyle/>
          <a:p>
            <a:r>
              <a:rPr lang="en-US"/>
              <a:t>www.klotemra.com Oct 2025</a:t>
            </a:r>
          </a:p>
        </p:txBody>
      </p:sp>
      <p:sp>
        <p:nvSpPr>
          <p:cNvPr id="5" name="Slide Number Placeholder 4">
            <a:extLst>
              <a:ext uri="{FF2B5EF4-FFF2-40B4-BE49-F238E27FC236}">
                <a16:creationId xmlns:a16="http://schemas.microsoft.com/office/drawing/2014/main" id="{89FBC234-DB66-93ED-3B0A-EA7113540629}"/>
              </a:ext>
            </a:extLst>
          </p:cNvPr>
          <p:cNvSpPr>
            <a:spLocks noGrp="1"/>
          </p:cNvSpPr>
          <p:nvPr>
            <p:ph type="sldNum" sz="quarter" idx="12"/>
          </p:nvPr>
        </p:nvSpPr>
        <p:spPr/>
        <p:txBody>
          <a:bodyPr/>
          <a:lstStyle/>
          <a:p>
            <a:fld id="{3ADEEA88-9C73-431C-BE93-A914EB534FE5}" type="slidenum">
              <a:rPr lang="en-US" smtClean="0"/>
              <a:t>4</a:t>
            </a:fld>
            <a:endParaRPr lang="en-US"/>
          </a:p>
        </p:txBody>
      </p:sp>
    </p:spTree>
    <p:extLst>
      <p:ext uri="{BB962C8B-B14F-4D97-AF65-F5344CB8AC3E}">
        <p14:creationId xmlns:p14="http://schemas.microsoft.com/office/powerpoint/2010/main" val="38989459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54FBA6-AD09-F46A-841B-C1AD39339521}"/>
              </a:ext>
            </a:extLst>
          </p:cNvPr>
          <p:cNvSpPr>
            <a:spLocks noGrp="1"/>
          </p:cNvSpPr>
          <p:nvPr>
            <p:ph type="title"/>
          </p:nvPr>
        </p:nvSpPr>
        <p:spPr/>
        <p:txBody>
          <a:bodyPr/>
          <a:lstStyle/>
          <a:p>
            <a:r>
              <a:rPr lang="en-US" b="0" i="0" dirty="0">
                <a:effectLst/>
                <a:latin typeface="fkGrotesk"/>
              </a:rPr>
              <a:t>How It Works (Workflow Overview)</a:t>
            </a:r>
            <a:br>
              <a:rPr lang="en-US" b="0" i="0" dirty="0">
                <a:effectLst/>
                <a:latin typeface="fkGrotesk"/>
              </a:rPr>
            </a:br>
            <a:endParaRPr lang="en-US" dirty="0"/>
          </a:p>
        </p:txBody>
      </p:sp>
      <p:sp>
        <p:nvSpPr>
          <p:cNvPr id="3" name="Content Placeholder 2">
            <a:extLst>
              <a:ext uri="{FF2B5EF4-FFF2-40B4-BE49-F238E27FC236}">
                <a16:creationId xmlns:a16="http://schemas.microsoft.com/office/drawing/2014/main" id="{77B5E4F8-AA83-EAA2-074F-924779A61177}"/>
              </a:ext>
            </a:extLst>
          </p:cNvPr>
          <p:cNvSpPr>
            <a:spLocks noGrp="1"/>
          </p:cNvSpPr>
          <p:nvPr>
            <p:ph idx="1"/>
          </p:nvPr>
        </p:nvSpPr>
        <p:spPr/>
        <p:txBody>
          <a:bodyPr/>
          <a:lstStyle/>
          <a:p>
            <a:r>
              <a:rPr lang="en-US" b="0" i="0" dirty="0">
                <a:effectLst/>
                <a:latin typeface="fkGroteskNeue"/>
              </a:rPr>
              <a:t>Step 1 – AI project is submitted to AIRC</a:t>
            </a:r>
            <a:br>
              <a:rPr lang="en-US" dirty="0"/>
            </a:br>
            <a:r>
              <a:rPr lang="en-US" b="0" i="0" dirty="0">
                <a:effectLst/>
                <a:latin typeface="fkGroteskNeue"/>
              </a:rPr>
              <a:t>Step 2 – Rubric Selection Tool assigns “Streamlined” or “Enhanced”</a:t>
            </a:r>
            <a:br>
              <a:rPr lang="en-US" dirty="0"/>
            </a:br>
            <a:r>
              <a:rPr lang="en-US" b="0" i="0" dirty="0">
                <a:effectLst/>
                <a:latin typeface="fkGroteskNeue"/>
              </a:rPr>
              <a:t>Step 3 – Reviewers conduct the AIRC assessment and document the 			results</a:t>
            </a:r>
            <a:br>
              <a:rPr lang="en-US" dirty="0"/>
            </a:br>
            <a:r>
              <a:rPr lang="en-US" b="0" i="0" dirty="0">
                <a:effectLst/>
                <a:latin typeface="fkGroteskNeue"/>
              </a:rPr>
              <a:t>Step 4 – AIRC recommendation summary sent to </a:t>
            </a:r>
            <a:r>
              <a:rPr lang="en-US" b="0" i="0" dirty="0" err="1">
                <a:effectLst/>
                <a:latin typeface="fkGroteskNeue"/>
              </a:rPr>
              <a:t>Appropraite</a:t>
            </a:r>
            <a:r>
              <a:rPr lang="en-US" b="0" i="0" dirty="0">
                <a:effectLst/>
                <a:latin typeface="fkGroteskNeue"/>
              </a:rPr>
              <a:t> 				approval body (Determinations/IRB/IACUC)</a:t>
            </a:r>
            <a:br>
              <a:rPr lang="en-US" dirty="0"/>
            </a:br>
            <a:r>
              <a:rPr lang="en-US" b="0" i="0" dirty="0">
                <a:effectLst/>
                <a:latin typeface="fkGroteskNeue"/>
              </a:rPr>
              <a:t>Step 5 – Approving official (S) use(s) AIRC data to inform ethical approval decision</a:t>
            </a:r>
            <a:endParaRPr lang="en-US" dirty="0"/>
          </a:p>
        </p:txBody>
      </p:sp>
      <p:sp>
        <p:nvSpPr>
          <p:cNvPr id="4" name="Footer Placeholder 3">
            <a:extLst>
              <a:ext uri="{FF2B5EF4-FFF2-40B4-BE49-F238E27FC236}">
                <a16:creationId xmlns:a16="http://schemas.microsoft.com/office/drawing/2014/main" id="{9B402DA3-B1D5-D54A-B467-4A3273BAB7FD}"/>
              </a:ext>
            </a:extLst>
          </p:cNvPr>
          <p:cNvSpPr>
            <a:spLocks noGrp="1"/>
          </p:cNvSpPr>
          <p:nvPr>
            <p:ph type="ftr" sz="quarter" idx="11"/>
          </p:nvPr>
        </p:nvSpPr>
        <p:spPr/>
        <p:txBody>
          <a:bodyPr/>
          <a:lstStyle/>
          <a:p>
            <a:r>
              <a:rPr lang="en-US"/>
              <a:t>www.klotemra.com Oct 2025</a:t>
            </a:r>
          </a:p>
        </p:txBody>
      </p:sp>
      <p:sp>
        <p:nvSpPr>
          <p:cNvPr id="5" name="Slide Number Placeholder 4">
            <a:extLst>
              <a:ext uri="{FF2B5EF4-FFF2-40B4-BE49-F238E27FC236}">
                <a16:creationId xmlns:a16="http://schemas.microsoft.com/office/drawing/2014/main" id="{578BD0B9-D6C0-A47F-457A-4028B25C9990}"/>
              </a:ext>
            </a:extLst>
          </p:cNvPr>
          <p:cNvSpPr>
            <a:spLocks noGrp="1"/>
          </p:cNvSpPr>
          <p:nvPr>
            <p:ph type="sldNum" sz="quarter" idx="12"/>
          </p:nvPr>
        </p:nvSpPr>
        <p:spPr/>
        <p:txBody>
          <a:bodyPr/>
          <a:lstStyle/>
          <a:p>
            <a:fld id="{3ADEEA88-9C73-431C-BE93-A914EB534FE5}" type="slidenum">
              <a:rPr lang="en-US" smtClean="0"/>
              <a:t>5</a:t>
            </a:fld>
            <a:endParaRPr lang="en-US"/>
          </a:p>
        </p:txBody>
      </p:sp>
    </p:spTree>
    <p:extLst>
      <p:ext uri="{BB962C8B-B14F-4D97-AF65-F5344CB8AC3E}">
        <p14:creationId xmlns:p14="http://schemas.microsoft.com/office/powerpoint/2010/main" val="26787146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A4B838-12E8-A91D-99B1-632434FEBC7C}"/>
              </a:ext>
            </a:extLst>
          </p:cNvPr>
          <p:cNvSpPr>
            <a:spLocks noGrp="1"/>
          </p:cNvSpPr>
          <p:nvPr>
            <p:ph type="title"/>
          </p:nvPr>
        </p:nvSpPr>
        <p:spPr/>
        <p:txBody>
          <a:bodyPr/>
          <a:lstStyle/>
          <a:p>
            <a:r>
              <a:rPr lang="en-US" b="0" i="0" dirty="0">
                <a:effectLst/>
                <a:latin typeface="fkGrotesk"/>
              </a:rPr>
              <a:t>Implementation Steps</a:t>
            </a:r>
            <a:br>
              <a:rPr lang="en-US" b="0" i="0" dirty="0">
                <a:effectLst/>
                <a:latin typeface="fkGrotesk"/>
              </a:rPr>
            </a:br>
            <a:endParaRPr lang="en-US" dirty="0"/>
          </a:p>
        </p:txBody>
      </p:sp>
      <p:sp>
        <p:nvSpPr>
          <p:cNvPr id="3" name="Content Placeholder 2">
            <a:extLst>
              <a:ext uri="{FF2B5EF4-FFF2-40B4-BE49-F238E27FC236}">
                <a16:creationId xmlns:a16="http://schemas.microsoft.com/office/drawing/2014/main" id="{F616DAE0-7885-7083-360A-1C065C27ED76}"/>
              </a:ext>
            </a:extLst>
          </p:cNvPr>
          <p:cNvSpPr>
            <a:spLocks noGrp="1"/>
          </p:cNvSpPr>
          <p:nvPr>
            <p:ph idx="1"/>
          </p:nvPr>
        </p:nvSpPr>
        <p:spPr/>
        <p:txBody>
          <a:bodyPr/>
          <a:lstStyle/>
          <a:p>
            <a:pPr>
              <a:buFont typeface="+mj-lt"/>
              <a:buAutoNum type="arabicPeriod"/>
            </a:pPr>
            <a:r>
              <a:rPr lang="en-US" b="0" i="0" dirty="0">
                <a:effectLst/>
                <a:latin typeface="fkGroteskNeue"/>
              </a:rPr>
              <a:t>Disseminate toolkit and train reviewers</a:t>
            </a:r>
          </a:p>
          <a:p>
            <a:pPr>
              <a:buFont typeface="+mj-lt"/>
              <a:buAutoNum type="arabicPeriod"/>
            </a:pPr>
            <a:r>
              <a:rPr lang="en-US" b="0" i="0" dirty="0">
                <a:effectLst/>
                <a:latin typeface="fkGroteskNeue"/>
              </a:rPr>
              <a:t>Conduct 5–10 pilot reviews using both rubrics</a:t>
            </a:r>
          </a:p>
          <a:p>
            <a:pPr>
              <a:buFont typeface="+mj-lt"/>
              <a:buAutoNum type="arabicPeriod"/>
            </a:pPr>
            <a:r>
              <a:rPr lang="en-US" b="0" i="0" dirty="0">
                <a:effectLst/>
                <a:latin typeface="fkGroteskNeue"/>
              </a:rPr>
              <a:t>Collect reviewer and IRB feedback via validation tools</a:t>
            </a:r>
          </a:p>
          <a:p>
            <a:pPr>
              <a:buFont typeface="+mj-lt"/>
              <a:buAutoNum type="arabicPeriod"/>
            </a:pPr>
            <a:r>
              <a:rPr lang="en-US" b="0" i="0" dirty="0">
                <a:effectLst/>
                <a:latin typeface="fkGroteskNeue"/>
              </a:rPr>
              <a:t>Refine scoring anchors, timing, and documentation</a:t>
            </a:r>
          </a:p>
          <a:p>
            <a:pPr>
              <a:buFont typeface="+mj-lt"/>
              <a:buAutoNum type="arabicPeriod"/>
            </a:pPr>
            <a:r>
              <a:rPr lang="en-US" b="0" i="0" dirty="0">
                <a:effectLst/>
                <a:latin typeface="fkGroteskNeue"/>
              </a:rPr>
              <a:t>Deploy toolkit institution‑wide after calibration</a:t>
            </a:r>
          </a:p>
          <a:p>
            <a:endParaRPr lang="en-US" dirty="0"/>
          </a:p>
        </p:txBody>
      </p:sp>
      <p:sp>
        <p:nvSpPr>
          <p:cNvPr id="4" name="Footer Placeholder 3">
            <a:extLst>
              <a:ext uri="{FF2B5EF4-FFF2-40B4-BE49-F238E27FC236}">
                <a16:creationId xmlns:a16="http://schemas.microsoft.com/office/drawing/2014/main" id="{60D28535-0798-E99D-2703-F487F7EE1051}"/>
              </a:ext>
            </a:extLst>
          </p:cNvPr>
          <p:cNvSpPr>
            <a:spLocks noGrp="1"/>
          </p:cNvSpPr>
          <p:nvPr>
            <p:ph type="ftr" sz="quarter" idx="11"/>
          </p:nvPr>
        </p:nvSpPr>
        <p:spPr/>
        <p:txBody>
          <a:bodyPr/>
          <a:lstStyle/>
          <a:p>
            <a:r>
              <a:rPr lang="en-US"/>
              <a:t>www.klotemra.com Oct 2025</a:t>
            </a:r>
          </a:p>
        </p:txBody>
      </p:sp>
      <p:sp>
        <p:nvSpPr>
          <p:cNvPr id="5" name="Slide Number Placeholder 4">
            <a:extLst>
              <a:ext uri="{FF2B5EF4-FFF2-40B4-BE49-F238E27FC236}">
                <a16:creationId xmlns:a16="http://schemas.microsoft.com/office/drawing/2014/main" id="{4D282523-8C1C-C152-77BE-8CABE4F27CE3}"/>
              </a:ext>
            </a:extLst>
          </p:cNvPr>
          <p:cNvSpPr>
            <a:spLocks noGrp="1"/>
          </p:cNvSpPr>
          <p:nvPr>
            <p:ph type="sldNum" sz="quarter" idx="12"/>
          </p:nvPr>
        </p:nvSpPr>
        <p:spPr/>
        <p:txBody>
          <a:bodyPr/>
          <a:lstStyle/>
          <a:p>
            <a:fld id="{3ADEEA88-9C73-431C-BE93-A914EB534FE5}" type="slidenum">
              <a:rPr lang="en-US" smtClean="0"/>
              <a:t>6</a:t>
            </a:fld>
            <a:endParaRPr lang="en-US"/>
          </a:p>
        </p:txBody>
      </p:sp>
    </p:spTree>
    <p:extLst>
      <p:ext uri="{BB962C8B-B14F-4D97-AF65-F5344CB8AC3E}">
        <p14:creationId xmlns:p14="http://schemas.microsoft.com/office/powerpoint/2010/main" val="2840704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3C2A39-338D-E0D9-4794-533A0200DE2C}"/>
              </a:ext>
            </a:extLst>
          </p:cNvPr>
          <p:cNvSpPr>
            <a:spLocks noGrp="1"/>
          </p:cNvSpPr>
          <p:nvPr>
            <p:ph type="title"/>
          </p:nvPr>
        </p:nvSpPr>
        <p:spPr/>
        <p:txBody>
          <a:bodyPr/>
          <a:lstStyle/>
          <a:p>
            <a:r>
              <a:rPr lang="en-US" b="0" i="0" dirty="0">
                <a:effectLst/>
                <a:latin typeface="fkGrotesk"/>
              </a:rPr>
              <a:t>Expected Outcomes</a:t>
            </a:r>
            <a:br>
              <a:rPr lang="en-US" b="0" i="0" dirty="0">
                <a:effectLst/>
                <a:latin typeface="fkGrotesk"/>
              </a:rPr>
            </a:br>
            <a:endParaRPr lang="en-US" dirty="0"/>
          </a:p>
        </p:txBody>
      </p:sp>
      <p:sp>
        <p:nvSpPr>
          <p:cNvPr id="3" name="Content Placeholder 2">
            <a:extLst>
              <a:ext uri="{FF2B5EF4-FFF2-40B4-BE49-F238E27FC236}">
                <a16:creationId xmlns:a16="http://schemas.microsoft.com/office/drawing/2014/main" id="{7D346425-1CBC-68F2-FEB0-E7AF757EDACA}"/>
              </a:ext>
            </a:extLst>
          </p:cNvPr>
          <p:cNvSpPr>
            <a:spLocks noGrp="1"/>
          </p:cNvSpPr>
          <p:nvPr>
            <p:ph idx="1"/>
          </p:nvPr>
        </p:nvSpPr>
        <p:spPr/>
        <p:txBody>
          <a:bodyPr/>
          <a:lstStyle/>
          <a:p>
            <a:r>
              <a:rPr lang="en-US" b="0" i="0" dirty="0">
                <a:effectLst/>
                <a:latin typeface="fkGroteskNeue"/>
              </a:rPr>
              <a:t>Clearer, measurable review standards for AI research</a:t>
            </a:r>
          </a:p>
          <a:p>
            <a:r>
              <a:rPr lang="en-US" b="0" i="0" dirty="0">
                <a:effectLst/>
                <a:latin typeface="fkGroteskNeue"/>
              </a:rPr>
              <a:t>Improved efficiency (20–30 min average for streamlined reviews)</a:t>
            </a:r>
          </a:p>
          <a:p>
            <a:r>
              <a:rPr lang="en-US" b="0" i="0" dirty="0">
                <a:effectLst/>
                <a:latin typeface="fkGroteskNeue"/>
              </a:rPr>
              <a:t>Reduced inconsistency and bias across reviewers</a:t>
            </a:r>
          </a:p>
          <a:p>
            <a:r>
              <a:rPr lang="en-US" b="0" i="0" dirty="0">
                <a:effectLst/>
                <a:latin typeface="fkGroteskNeue"/>
              </a:rPr>
              <a:t>Enhanced IRB decision‑making through structured outputs</a:t>
            </a:r>
          </a:p>
          <a:p>
            <a:r>
              <a:rPr lang="en-US" b="0" i="0" dirty="0">
                <a:effectLst/>
                <a:latin typeface="fkGroteskNeue"/>
              </a:rPr>
              <a:t>Strengthened trust among investigators, reviewers, and ethics boards</a:t>
            </a:r>
          </a:p>
          <a:p>
            <a:endParaRPr lang="en-US" dirty="0"/>
          </a:p>
        </p:txBody>
      </p:sp>
      <p:sp>
        <p:nvSpPr>
          <p:cNvPr id="4" name="Footer Placeholder 3">
            <a:extLst>
              <a:ext uri="{FF2B5EF4-FFF2-40B4-BE49-F238E27FC236}">
                <a16:creationId xmlns:a16="http://schemas.microsoft.com/office/drawing/2014/main" id="{D8571C8E-4C89-4944-8C89-62C6A1885B4B}"/>
              </a:ext>
            </a:extLst>
          </p:cNvPr>
          <p:cNvSpPr>
            <a:spLocks noGrp="1"/>
          </p:cNvSpPr>
          <p:nvPr>
            <p:ph type="ftr" sz="quarter" idx="11"/>
          </p:nvPr>
        </p:nvSpPr>
        <p:spPr/>
        <p:txBody>
          <a:bodyPr/>
          <a:lstStyle/>
          <a:p>
            <a:r>
              <a:rPr lang="en-US"/>
              <a:t>www.klotemra.com Oct 2025</a:t>
            </a:r>
          </a:p>
        </p:txBody>
      </p:sp>
      <p:sp>
        <p:nvSpPr>
          <p:cNvPr id="5" name="Slide Number Placeholder 4">
            <a:extLst>
              <a:ext uri="{FF2B5EF4-FFF2-40B4-BE49-F238E27FC236}">
                <a16:creationId xmlns:a16="http://schemas.microsoft.com/office/drawing/2014/main" id="{61545779-34D4-A180-A25C-2832F68FD9D5}"/>
              </a:ext>
            </a:extLst>
          </p:cNvPr>
          <p:cNvSpPr>
            <a:spLocks noGrp="1"/>
          </p:cNvSpPr>
          <p:nvPr>
            <p:ph type="sldNum" sz="quarter" idx="12"/>
          </p:nvPr>
        </p:nvSpPr>
        <p:spPr/>
        <p:txBody>
          <a:bodyPr/>
          <a:lstStyle/>
          <a:p>
            <a:fld id="{3ADEEA88-9C73-431C-BE93-A914EB534FE5}" type="slidenum">
              <a:rPr lang="en-US" smtClean="0"/>
              <a:t>7</a:t>
            </a:fld>
            <a:endParaRPr lang="en-US"/>
          </a:p>
        </p:txBody>
      </p:sp>
    </p:spTree>
    <p:extLst>
      <p:ext uri="{BB962C8B-B14F-4D97-AF65-F5344CB8AC3E}">
        <p14:creationId xmlns:p14="http://schemas.microsoft.com/office/powerpoint/2010/main" val="21097525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3A51E-09F0-4A22-1E1B-1AD7E23CBA2A}"/>
              </a:ext>
            </a:extLst>
          </p:cNvPr>
          <p:cNvSpPr>
            <a:spLocks noGrp="1"/>
          </p:cNvSpPr>
          <p:nvPr>
            <p:ph type="title"/>
          </p:nvPr>
        </p:nvSpPr>
        <p:spPr/>
        <p:txBody>
          <a:bodyPr/>
          <a:lstStyle/>
          <a:p>
            <a:r>
              <a:rPr lang="en-US" b="0" i="0" dirty="0">
                <a:effectLst/>
                <a:latin typeface="fkGrotesk"/>
              </a:rPr>
              <a:t>Roles and Responsibilities</a:t>
            </a:r>
            <a:br>
              <a:rPr lang="en-US" b="0" i="0" dirty="0">
                <a:effectLst/>
                <a:latin typeface="fkGrotesk"/>
              </a:rPr>
            </a:br>
            <a:endParaRPr lang="en-US" dirty="0"/>
          </a:p>
        </p:txBody>
      </p:sp>
      <p:sp>
        <p:nvSpPr>
          <p:cNvPr id="3" name="Content Placeholder 2">
            <a:extLst>
              <a:ext uri="{FF2B5EF4-FFF2-40B4-BE49-F238E27FC236}">
                <a16:creationId xmlns:a16="http://schemas.microsoft.com/office/drawing/2014/main" id="{C289FBB9-1671-E34A-D06F-D7FC4F8BEA72}"/>
              </a:ext>
            </a:extLst>
          </p:cNvPr>
          <p:cNvSpPr>
            <a:spLocks noGrp="1"/>
          </p:cNvSpPr>
          <p:nvPr>
            <p:ph idx="1"/>
          </p:nvPr>
        </p:nvSpPr>
        <p:spPr/>
        <p:txBody>
          <a:bodyPr/>
          <a:lstStyle/>
          <a:p>
            <a:r>
              <a:rPr lang="en-US" b="1" i="0" dirty="0">
                <a:effectLst/>
                <a:latin typeface="fkGroteskNeue"/>
              </a:rPr>
              <a:t>Programs: </a:t>
            </a:r>
            <a:r>
              <a:rPr lang="en-US" b="0" i="0" dirty="0">
                <a:effectLst/>
                <a:latin typeface="fkGroteskNeue"/>
              </a:rPr>
              <a:t>Apply rubric honestly and supply complete documentation</a:t>
            </a:r>
          </a:p>
          <a:p>
            <a:br>
              <a:rPr lang="en-US" dirty="0"/>
            </a:br>
            <a:r>
              <a:rPr lang="en-US" b="1" i="0" dirty="0">
                <a:effectLst/>
                <a:latin typeface="fkGroteskNeue"/>
              </a:rPr>
              <a:t>AIRC Reviewers: </a:t>
            </a:r>
            <a:r>
              <a:rPr lang="en-US" b="0" i="0" dirty="0">
                <a:effectLst/>
                <a:latin typeface="fkGroteskNeue"/>
              </a:rPr>
              <a:t>Use scoring guides to ensure fair and thorough evaluation</a:t>
            </a:r>
          </a:p>
          <a:p>
            <a:br>
              <a:rPr lang="en-US" dirty="0"/>
            </a:br>
            <a:r>
              <a:rPr lang="en-US" b="1" dirty="0"/>
              <a:t>Approving </a:t>
            </a:r>
            <a:r>
              <a:rPr lang="en-US" b="1" i="0" dirty="0">
                <a:effectLst/>
                <a:latin typeface="fkGroteskNeue"/>
              </a:rPr>
              <a:t>Committees: </a:t>
            </a:r>
            <a:r>
              <a:rPr lang="en-US" b="0" i="0" dirty="0">
                <a:effectLst/>
                <a:latin typeface="fkGroteskNeue"/>
              </a:rPr>
              <a:t>Use AIRC outputs to assess ethical sufficiency and trustworthiness</a:t>
            </a:r>
            <a:br>
              <a:rPr lang="en-US" dirty="0"/>
            </a:br>
            <a:endParaRPr lang="en-US" dirty="0"/>
          </a:p>
        </p:txBody>
      </p:sp>
      <p:sp>
        <p:nvSpPr>
          <p:cNvPr id="4" name="Footer Placeholder 3">
            <a:extLst>
              <a:ext uri="{FF2B5EF4-FFF2-40B4-BE49-F238E27FC236}">
                <a16:creationId xmlns:a16="http://schemas.microsoft.com/office/drawing/2014/main" id="{2917DAE2-9729-B382-87CA-9F3B5845198F}"/>
              </a:ext>
            </a:extLst>
          </p:cNvPr>
          <p:cNvSpPr>
            <a:spLocks noGrp="1"/>
          </p:cNvSpPr>
          <p:nvPr>
            <p:ph type="ftr" sz="quarter" idx="11"/>
          </p:nvPr>
        </p:nvSpPr>
        <p:spPr/>
        <p:txBody>
          <a:bodyPr/>
          <a:lstStyle/>
          <a:p>
            <a:r>
              <a:rPr lang="en-US"/>
              <a:t>www.klotemra.com Oct 2025</a:t>
            </a:r>
          </a:p>
        </p:txBody>
      </p:sp>
      <p:sp>
        <p:nvSpPr>
          <p:cNvPr id="5" name="Slide Number Placeholder 4">
            <a:extLst>
              <a:ext uri="{FF2B5EF4-FFF2-40B4-BE49-F238E27FC236}">
                <a16:creationId xmlns:a16="http://schemas.microsoft.com/office/drawing/2014/main" id="{FA807963-4738-516D-89D5-45DE4CD70420}"/>
              </a:ext>
            </a:extLst>
          </p:cNvPr>
          <p:cNvSpPr>
            <a:spLocks noGrp="1"/>
          </p:cNvSpPr>
          <p:nvPr>
            <p:ph type="sldNum" sz="quarter" idx="12"/>
          </p:nvPr>
        </p:nvSpPr>
        <p:spPr/>
        <p:txBody>
          <a:bodyPr/>
          <a:lstStyle/>
          <a:p>
            <a:fld id="{3ADEEA88-9C73-431C-BE93-A914EB534FE5}" type="slidenum">
              <a:rPr lang="en-US" smtClean="0"/>
              <a:t>8</a:t>
            </a:fld>
            <a:endParaRPr lang="en-US"/>
          </a:p>
        </p:txBody>
      </p:sp>
    </p:spTree>
    <p:extLst>
      <p:ext uri="{BB962C8B-B14F-4D97-AF65-F5344CB8AC3E}">
        <p14:creationId xmlns:p14="http://schemas.microsoft.com/office/powerpoint/2010/main" val="11185411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CB77D7-B64F-EA9D-C474-162E41FC96D8}"/>
              </a:ext>
            </a:extLst>
          </p:cNvPr>
          <p:cNvSpPr>
            <a:spLocks noGrp="1"/>
          </p:cNvSpPr>
          <p:nvPr>
            <p:ph type="title"/>
          </p:nvPr>
        </p:nvSpPr>
        <p:spPr/>
        <p:txBody>
          <a:bodyPr/>
          <a:lstStyle/>
          <a:p>
            <a:r>
              <a:rPr lang="en-US" b="0" i="0" dirty="0">
                <a:effectLst/>
                <a:latin typeface="fkGrotesk"/>
              </a:rPr>
              <a:t>Evaluation Metrics</a:t>
            </a:r>
            <a:br>
              <a:rPr lang="en-US" b="0" i="0" dirty="0">
                <a:effectLst/>
                <a:latin typeface="fkGrotesk"/>
              </a:rPr>
            </a:br>
            <a:endParaRPr lang="en-US" dirty="0"/>
          </a:p>
        </p:txBody>
      </p:sp>
      <p:graphicFrame>
        <p:nvGraphicFramePr>
          <p:cNvPr id="6" name="Content Placeholder 5">
            <a:extLst>
              <a:ext uri="{FF2B5EF4-FFF2-40B4-BE49-F238E27FC236}">
                <a16:creationId xmlns:a16="http://schemas.microsoft.com/office/drawing/2014/main" id="{FDC9B5F8-510D-51F1-8806-8A2501AB75E2}"/>
              </a:ext>
            </a:extLst>
          </p:cNvPr>
          <p:cNvGraphicFramePr>
            <a:graphicFrameLocks noGrp="1"/>
          </p:cNvGraphicFramePr>
          <p:nvPr>
            <p:ph idx="1"/>
            <p:extLst>
              <p:ext uri="{D42A27DB-BD31-4B8C-83A1-F6EECF244321}">
                <p14:modId xmlns:p14="http://schemas.microsoft.com/office/powerpoint/2010/main" val="1303603606"/>
              </p:ext>
            </p:extLst>
          </p:nvPr>
        </p:nvGraphicFramePr>
        <p:xfrm>
          <a:off x="700548" y="1690688"/>
          <a:ext cx="10515600" cy="2560320"/>
        </p:xfrm>
        <a:graphic>
          <a:graphicData uri="http://schemas.openxmlformats.org/drawingml/2006/table">
            <a:tbl>
              <a:tblPr/>
              <a:tblGrid>
                <a:gridCol w="5257800">
                  <a:extLst>
                    <a:ext uri="{9D8B030D-6E8A-4147-A177-3AD203B41FA5}">
                      <a16:colId xmlns:a16="http://schemas.microsoft.com/office/drawing/2014/main" val="2498474489"/>
                    </a:ext>
                  </a:extLst>
                </a:gridCol>
                <a:gridCol w="5257800">
                  <a:extLst>
                    <a:ext uri="{9D8B030D-6E8A-4147-A177-3AD203B41FA5}">
                      <a16:colId xmlns:a16="http://schemas.microsoft.com/office/drawing/2014/main" val="2391948460"/>
                    </a:ext>
                  </a:extLst>
                </a:gridCol>
              </a:tblGrid>
              <a:tr h="0">
                <a:tc>
                  <a:txBody>
                    <a:bodyPr/>
                    <a:lstStyle/>
                    <a:p>
                      <a:pPr algn="l">
                        <a:buNone/>
                      </a:pPr>
                      <a:r>
                        <a:rPr lang="en-US" b="1">
                          <a:effectLst/>
                        </a:rPr>
                        <a:t>Category</a:t>
                      </a:r>
                    </a:p>
                  </a:txBody>
                  <a:tcPr marL="76200" marR="76200" marT="76200" marB="76200"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2F2F2"/>
                    </a:solidFill>
                  </a:tcPr>
                </a:tc>
                <a:tc>
                  <a:txBody>
                    <a:bodyPr/>
                    <a:lstStyle/>
                    <a:p>
                      <a:pPr algn="l">
                        <a:buNone/>
                      </a:pPr>
                      <a:r>
                        <a:rPr lang="en-US" b="1">
                          <a:effectLst/>
                        </a:rPr>
                        <a:t>Example Indicators</a:t>
                      </a:r>
                    </a:p>
                  </a:txBody>
                  <a:tcPr marL="76200" marR="76200" marT="76200" marB="76200"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2F2F2"/>
                    </a:solidFill>
                  </a:tcPr>
                </a:tc>
                <a:extLst>
                  <a:ext uri="{0D108BD9-81ED-4DB2-BD59-A6C34878D82A}">
                    <a16:rowId xmlns:a16="http://schemas.microsoft.com/office/drawing/2014/main" val="2562443089"/>
                  </a:ext>
                </a:extLst>
              </a:tr>
              <a:tr h="0">
                <a:tc>
                  <a:txBody>
                    <a:bodyPr/>
                    <a:lstStyle/>
                    <a:p>
                      <a:pPr algn="l">
                        <a:buNone/>
                      </a:pPr>
                      <a:r>
                        <a:rPr lang="en-US">
                          <a:effectLst/>
                        </a:rPr>
                        <a:t>Efficiency</a:t>
                      </a:r>
                    </a:p>
                  </a:txBody>
                  <a:tcPr marL="76200" marR="76200" marT="76200" marB="76200"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noFill/>
                  </a:tcPr>
                </a:tc>
                <a:tc>
                  <a:txBody>
                    <a:bodyPr/>
                    <a:lstStyle/>
                    <a:p>
                      <a:pPr algn="l">
                        <a:buNone/>
                      </a:pPr>
                      <a:r>
                        <a:rPr lang="en-US">
                          <a:effectLst/>
                        </a:rPr>
                        <a:t>Average review time per project</a:t>
                      </a:r>
                    </a:p>
                  </a:txBody>
                  <a:tcPr marL="76200" marR="76200" marT="76200" marB="76200"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noFill/>
                  </a:tcPr>
                </a:tc>
                <a:extLst>
                  <a:ext uri="{0D108BD9-81ED-4DB2-BD59-A6C34878D82A}">
                    <a16:rowId xmlns:a16="http://schemas.microsoft.com/office/drawing/2014/main" val="684359636"/>
                  </a:ext>
                </a:extLst>
              </a:tr>
              <a:tr h="0">
                <a:tc>
                  <a:txBody>
                    <a:bodyPr/>
                    <a:lstStyle/>
                    <a:p>
                      <a:pPr algn="l">
                        <a:buNone/>
                      </a:pPr>
                      <a:r>
                        <a:rPr lang="en-US">
                          <a:effectLst/>
                        </a:rPr>
                        <a:t>Reliability</a:t>
                      </a:r>
                    </a:p>
                  </a:txBody>
                  <a:tcPr marL="76200" marR="76200" marT="76200" marB="76200"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noFill/>
                  </a:tcPr>
                </a:tc>
                <a:tc>
                  <a:txBody>
                    <a:bodyPr/>
                    <a:lstStyle/>
                    <a:p>
                      <a:pPr algn="l">
                        <a:buNone/>
                      </a:pPr>
                      <a:r>
                        <a:rPr lang="en-US">
                          <a:effectLst/>
                        </a:rPr>
                        <a:t>Agreement between reviewers (kappa &gt; 0.6)</a:t>
                      </a:r>
                    </a:p>
                  </a:txBody>
                  <a:tcPr marL="76200" marR="76200" marT="76200" marB="76200"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noFill/>
                  </a:tcPr>
                </a:tc>
                <a:extLst>
                  <a:ext uri="{0D108BD9-81ED-4DB2-BD59-A6C34878D82A}">
                    <a16:rowId xmlns:a16="http://schemas.microsoft.com/office/drawing/2014/main" val="10476207"/>
                  </a:ext>
                </a:extLst>
              </a:tr>
              <a:tr h="0">
                <a:tc>
                  <a:txBody>
                    <a:bodyPr/>
                    <a:lstStyle/>
                    <a:p>
                      <a:pPr algn="l">
                        <a:buNone/>
                      </a:pPr>
                      <a:r>
                        <a:rPr lang="en-US">
                          <a:effectLst/>
                        </a:rPr>
                        <a:t>Quality</a:t>
                      </a:r>
                    </a:p>
                  </a:txBody>
                  <a:tcPr marL="76200" marR="76200" marT="76200" marB="76200"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noFill/>
                  </a:tcPr>
                </a:tc>
                <a:tc>
                  <a:txBody>
                    <a:bodyPr/>
                    <a:lstStyle/>
                    <a:p>
                      <a:pPr algn="l">
                        <a:buNone/>
                      </a:pPr>
                      <a:r>
                        <a:rPr lang="en-US">
                          <a:effectLst/>
                        </a:rPr>
                        <a:t>% reviews with full documentation and notes</a:t>
                      </a:r>
                    </a:p>
                  </a:txBody>
                  <a:tcPr marL="76200" marR="76200" marT="76200" marB="76200"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noFill/>
                  </a:tcPr>
                </a:tc>
                <a:extLst>
                  <a:ext uri="{0D108BD9-81ED-4DB2-BD59-A6C34878D82A}">
                    <a16:rowId xmlns:a16="http://schemas.microsoft.com/office/drawing/2014/main" val="191152051"/>
                  </a:ext>
                </a:extLst>
              </a:tr>
              <a:tr h="0">
                <a:tc>
                  <a:txBody>
                    <a:bodyPr/>
                    <a:lstStyle/>
                    <a:p>
                      <a:pPr algn="l">
                        <a:buNone/>
                      </a:pPr>
                      <a:r>
                        <a:rPr lang="en-US">
                          <a:effectLst/>
                        </a:rPr>
                        <a:t>Impact</a:t>
                      </a:r>
                    </a:p>
                  </a:txBody>
                  <a:tcPr marL="76200" marR="76200" marT="76200" marB="76200"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noFill/>
                  </a:tcPr>
                </a:tc>
                <a:tc>
                  <a:txBody>
                    <a:bodyPr/>
                    <a:lstStyle/>
                    <a:p>
                      <a:pPr algn="l">
                        <a:buNone/>
                      </a:pPr>
                      <a:r>
                        <a:rPr lang="en-US">
                          <a:effectLst/>
                        </a:rPr>
                        <a:t>IRB satisfaction with clarity of AIRC data</a:t>
                      </a:r>
                    </a:p>
                  </a:txBody>
                  <a:tcPr marL="76200" marR="76200" marT="76200" marB="76200"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noFill/>
                  </a:tcPr>
                </a:tc>
                <a:extLst>
                  <a:ext uri="{0D108BD9-81ED-4DB2-BD59-A6C34878D82A}">
                    <a16:rowId xmlns:a16="http://schemas.microsoft.com/office/drawing/2014/main" val="3083482025"/>
                  </a:ext>
                </a:extLst>
              </a:tr>
              <a:tr h="0">
                <a:tc>
                  <a:txBody>
                    <a:bodyPr/>
                    <a:lstStyle/>
                    <a:p>
                      <a:pPr algn="l">
                        <a:buNone/>
                      </a:pPr>
                      <a:r>
                        <a:rPr lang="en-US">
                          <a:effectLst/>
                        </a:rPr>
                        <a:t>Improvement</a:t>
                      </a:r>
                    </a:p>
                  </a:txBody>
                  <a:tcPr marL="76200" marR="76200" marT="76200" marB="76200"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noFill/>
                  </a:tcPr>
                </a:tc>
                <a:tc>
                  <a:txBody>
                    <a:bodyPr/>
                    <a:lstStyle/>
                    <a:p>
                      <a:pPr algn="l">
                        <a:buNone/>
                      </a:pPr>
                      <a:r>
                        <a:rPr lang="en-US" dirty="0">
                          <a:effectLst/>
                        </a:rPr>
                        <a:t>Annual rubric and training updates completed</a:t>
                      </a:r>
                    </a:p>
                  </a:txBody>
                  <a:tcPr marL="76200" marR="76200" marT="76200" marB="76200"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noFill/>
                  </a:tcPr>
                </a:tc>
                <a:extLst>
                  <a:ext uri="{0D108BD9-81ED-4DB2-BD59-A6C34878D82A}">
                    <a16:rowId xmlns:a16="http://schemas.microsoft.com/office/drawing/2014/main" val="1554521912"/>
                  </a:ext>
                </a:extLst>
              </a:tr>
            </a:tbl>
          </a:graphicData>
        </a:graphic>
      </p:graphicFrame>
      <p:sp>
        <p:nvSpPr>
          <p:cNvPr id="4" name="Footer Placeholder 3">
            <a:extLst>
              <a:ext uri="{FF2B5EF4-FFF2-40B4-BE49-F238E27FC236}">
                <a16:creationId xmlns:a16="http://schemas.microsoft.com/office/drawing/2014/main" id="{DDAB21CA-CEDC-0F50-5716-C567A3FB4268}"/>
              </a:ext>
            </a:extLst>
          </p:cNvPr>
          <p:cNvSpPr>
            <a:spLocks noGrp="1"/>
          </p:cNvSpPr>
          <p:nvPr>
            <p:ph type="ftr" sz="quarter" idx="11"/>
          </p:nvPr>
        </p:nvSpPr>
        <p:spPr/>
        <p:txBody>
          <a:bodyPr/>
          <a:lstStyle/>
          <a:p>
            <a:r>
              <a:rPr lang="en-US"/>
              <a:t>www.klotemra.com Oct 2025</a:t>
            </a:r>
          </a:p>
        </p:txBody>
      </p:sp>
      <p:sp>
        <p:nvSpPr>
          <p:cNvPr id="5" name="Slide Number Placeholder 4">
            <a:extLst>
              <a:ext uri="{FF2B5EF4-FFF2-40B4-BE49-F238E27FC236}">
                <a16:creationId xmlns:a16="http://schemas.microsoft.com/office/drawing/2014/main" id="{8AE2D550-DCFD-0624-7C5A-026D032488B7}"/>
              </a:ext>
            </a:extLst>
          </p:cNvPr>
          <p:cNvSpPr>
            <a:spLocks noGrp="1"/>
          </p:cNvSpPr>
          <p:nvPr>
            <p:ph type="sldNum" sz="quarter" idx="12"/>
          </p:nvPr>
        </p:nvSpPr>
        <p:spPr/>
        <p:txBody>
          <a:bodyPr/>
          <a:lstStyle/>
          <a:p>
            <a:fld id="{3ADEEA88-9C73-431C-BE93-A914EB534FE5}" type="slidenum">
              <a:rPr lang="en-US" smtClean="0"/>
              <a:t>9</a:t>
            </a:fld>
            <a:endParaRPr lang="en-US"/>
          </a:p>
        </p:txBody>
      </p:sp>
    </p:spTree>
    <p:extLst>
      <p:ext uri="{BB962C8B-B14F-4D97-AF65-F5344CB8AC3E}">
        <p14:creationId xmlns:p14="http://schemas.microsoft.com/office/powerpoint/2010/main" val="13459733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18</TotalTime>
  <Words>938</Words>
  <Application>Microsoft Office PowerPoint</Application>
  <PresentationFormat>Widescreen</PresentationFormat>
  <Paragraphs>112</Paragraphs>
  <Slides>12</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Aptos</vt:lpstr>
      <vt:lpstr>Aptos Display</vt:lpstr>
      <vt:lpstr>Arial</vt:lpstr>
      <vt:lpstr>fkGrotesk</vt:lpstr>
      <vt:lpstr>fkGroteskNeue</vt:lpstr>
      <vt:lpstr>Office Theme</vt:lpstr>
      <vt:lpstr>Artificial Intelligence Review Committee (AIRC) </vt:lpstr>
      <vt:lpstr>Why Was the Program Created? </vt:lpstr>
      <vt:lpstr>Program Objectives </vt:lpstr>
      <vt:lpstr>The AIRC Toolkit </vt:lpstr>
      <vt:lpstr>How It Works (Workflow Overview) </vt:lpstr>
      <vt:lpstr>Implementation Steps </vt:lpstr>
      <vt:lpstr>Expected Outcomes </vt:lpstr>
      <vt:lpstr>Roles and Responsibilities </vt:lpstr>
      <vt:lpstr>Evaluation Metrics </vt:lpstr>
      <vt:lpstr> Implementation Timeline </vt:lpstr>
      <vt:lpstr>Future Directions </vt:lpstr>
      <vt:lpstr>Contact Information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Molly Klote</dc:creator>
  <cp:lastModifiedBy>Molly Klote</cp:lastModifiedBy>
  <cp:revision>1</cp:revision>
  <dcterms:created xsi:type="dcterms:W3CDTF">2025-10-23T16:25:16Z</dcterms:created>
  <dcterms:modified xsi:type="dcterms:W3CDTF">2025-10-23T16:43:17Z</dcterms:modified>
</cp:coreProperties>
</file>